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86"/>
  </p:notesMasterIdLst>
  <p:handoutMasterIdLst>
    <p:handoutMasterId r:id="rId87"/>
  </p:handoutMasterIdLst>
  <p:sldIdLst>
    <p:sldId id="256" r:id="rId2"/>
    <p:sldId id="257" r:id="rId3"/>
    <p:sldId id="258" r:id="rId4"/>
    <p:sldId id="325" r:id="rId5"/>
    <p:sldId id="259" r:id="rId6"/>
    <p:sldId id="330" r:id="rId7"/>
    <p:sldId id="260" r:id="rId8"/>
    <p:sldId id="261" r:id="rId9"/>
    <p:sldId id="262" r:id="rId10"/>
    <p:sldId id="263" r:id="rId11"/>
    <p:sldId id="326" r:id="rId12"/>
    <p:sldId id="265" r:id="rId13"/>
    <p:sldId id="266" r:id="rId14"/>
    <p:sldId id="267" r:id="rId15"/>
    <p:sldId id="268" r:id="rId16"/>
    <p:sldId id="269" r:id="rId17"/>
    <p:sldId id="334" r:id="rId18"/>
    <p:sldId id="331" r:id="rId19"/>
    <p:sldId id="328" r:id="rId20"/>
    <p:sldId id="327" r:id="rId21"/>
    <p:sldId id="270" r:id="rId22"/>
    <p:sldId id="271" r:id="rId23"/>
    <p:sldId id="272" r:id="rId24"/>
    <p:sldId id="273" r:id="rId25"/>
    <p:sldId id="274" r:id="rId26"/>
    <p:sldId id="332" r:id="rId27"/>
    <p:sldId id="275" r:id="rId28"/>
    <p:sldId id="276" r:id="rId29"/>
    <p:sldId id="277" r:id="rId30"/>
    <p:sldId id="278" r:id="rId31"/>
    <p:sldId id="279" r:id="rId32"/>
    <p:sldId id="280" r:id="rId33"/>
    <p:sldId id="282" r:id="rId34"/>
    <p:sldId id="333" r:id="rId35"/>
    <p:sldId id="339" r:id="rId36"/>
    <p:sldId id="281" r:id="rId37"/>
    <p:sldId id="283" r:id="rId38"/>
    <p:sldId id="284" r:id="rId39"/>
    <p:sldId id="285" r:id="rId40"/>
    <p:sldId id="286" r:id="rId41"/>
    <p:sldId id="338" r:id="rId42"/>
    <p:sldId id="287" r:id="rId43"/>
    <p:sldId id="288" r:id="rId44"/>
    <p:sldId id="335" r:id="rId45"/>
    <p:sldId id="289" r:id="rId46"/>
    <p:sldId id="290" r:id="rId47"/>
    <p:sldId id="291" r:id="rId48"/>
    <p:sldId id="340" r:id="rId49"/>
    <p:sldId id="292" r:id="rId50"/>
    <p:sldId id="293" r:id="rId51"/>
    <p:sldId id="294" r:id="rId52"/>
    <p:sldId id="295" r:id="rId53"/>
    <p:sldId id="296" r:id="rId54"/>
    <p:sldId id="297" r:id="rId55"/>
    <p:sldId id="298" r:id="rId56"/>
    <p:sldId id="336" r:id="rId57"/>
    <p:sldId id="337"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 id="311" r:id="rId71"/>
    <p:sldId id="312" r:id="rId72"/>
    <p:sldId id="313" r:id="rId73"/>
    <p:sldId id="314" r:id="rId74"/>
    <p:sldId id="315" r:id="rId75"/>
    <p:sldId id="316" r:id="rId76"/>
    <p:sldId id="329" r:id="rId77"/>
    <p:sldId id="317" r:id="rId78"/>
    <p:sldId id="318" r:id="rId79"/>
    <p:sldId id="319" r:id="rId80"/>
    <p:sldId id="320" r:id="rId81"/>
    <p:sldId id="321" r:id="rId82"/>
    <p:sldId id="322" r:id="rId83"/>
    <p:sldId id="323" r:id="rId84"/>
    <p:sldId id="324" r:id="rId85"/>
  </p:sldIdLst>
  <p:sldSz cx="9144000" cy="6858000" type="screen4x3"/>
  <p:notesSz cx="6954838"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00CC66"/>
    <a:srgbClr val="008000"/>
    <a:srgbClr val="00447F"/>
    <a:srgbClr val="F5770F"/>
    <a:srgbClr val="7E542A"/>
    <a:srgbClr val="996633"/>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snapToGrid="0">
      <p:cViewPr varScale="1">
        <p:scale>
          <a:sx n="191" d="100"/>
          <a:sy n="191" d="100"/>
        </p:scale>
        <p:origin x="2357" y="130"/>
      </p:cViewPr>
      <p:guideLst>
        <p:guide orient="horz" pos="2160"/>
        <p:guide pos="2880"/>
      </p:guideLst>
    </p:cSldViewPr>
  </p:slideViewPr>
  <p:outlineViewPr>
    <p:cViewPr>
      <p:scale>
        <a:sx n="33" d="100"/>
        <a:sy n="33" d="100"/>
      </p:scale>
      <p:origin x="0" y="1564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 Rabb" userId="3edf06299a4717ec" providerId="LiveId" clId="{C3B07BE5-5B73-494C-B9D0-FC4F75EDF61A}"/>
    <pc:docChg chg="custSel addSld delSld modSld modMainMaster">
      <pc:chgData name="Kal Rabb" userId="3edf06299a4717ec" providerId="LiveId" clId="{C3B07BE5-5B73-494C-B9D0-FC4F75EDF61A}" dt="2018-06-18T14:38:27.242" v="579" actId="14100"/>
      <pc:docMkLst>
        <pc:docMk/>
      </pc:docMkLst>
      <pc:sldChg chg="modSp add">
        <pc:chgData name="Kal Rabb" userId="3edf06299a4717ec" providerId="LiveId" clId="{C3B07BE5-5B73-494C-B9D0-FC4F75EDF61A}" dt="2018-06-17T20:37:09.486" v="35" actId="2696"/>
        <pc:sldMkLst>
          <pc:docMk/>
          <pc:sldMk cId="3424381939" sldId="258"/>
        </pc:sldMkLst>
        <pc:spChg chg="mod">
          <ac:chgData name="Kal Rabb" userId="3edf06299a4717ec" providerId="LiveId" clId="{C3B07BE5-5B73-494C-B9D0-FC4F75EDF61A}" dt="2018-06-17T20:37:06.585" v="34" actId="1076"/>
          <ac:spMkLst>
            <pc:docMk/>
            <pc:sldMk cId="3424381939" sldId="258"/>
            <ac:spMk id="5" creationId="{AAA53462-A001-469E-B432-3AAB7C9EC8B2}"/>
          </ac:spMkLst>
        </pc:spChg>
        <pc:graphicFrameChg chg="mod">
          <ac:chgData name="Kal Rabb" userId="3edf06299a4717ec" providerId="LiveId" clId="{C3B07BE5-5B73-494C-B9D0-FC4F75EDF61A}" dt="2018-06-17T20:37:09.486" v="35" actId="2696"/>
          <ac:graphicFrameMkLst>
            <pc:docMk/>
            <pc:sldMk cId="3424381939" sldId="258"/>
            <ac:graphicFrameMk id="4" creationId="{C351F437-DCBD-4A67-A4F8-0DC20B10FCE6}"/>
          </ac:graphicFrameMkLst>
        </pc:graphicFrameChg>
      </pc:sldChg>
      <pc:sldChg chg="add">
        <pc:chgData name="Kal Rabb" userId="3edf06299a4717ec" providerId="LiveId" clId="{C3B07BE5-5B73-494C-B9D0-FC4F75EDF61A}" dt="2018-06-17T20:37:47.293" v="36" actId="2696"/>
        <pc:sldMkLst>
          <pc:docMk/>
          <pc:sldMk cId="696038944" sldId="259"/>
        </pc:sldMkLst>
      </pc:sldChg>
      <pc:sldChg chg="add">
        <pc:chgData name="Kal Rabb" userId="3edf06299a4717ec" providerId="LiveId" clId="{C3B07BE5-5B73-494C-B9D0-FC4F75EDF61A}" dt="2018-06-17T20:39:34.226" v="37" actId="2696"/>
        <pc:sldMkLst>
          <pc:docMk/>
          <pc:sldMk cId="2525599874" sldId="260"/>
        </pc:sldMkLst>
      </pc:sldChg>
      <pc:sldChg chg="modSp add">
        <pc:chgData name="Kal Rabb" userId="3edf06299a4717ec" providerId="LiveId" clId="{C3B07BE5-5B73-494C-B9D0-FC4F75EDF61A}" dt="2018-06-17T20:40:47.498" v="42" actId="404"/>
        <pc:sldMkLst>
          <pc:docMk/>
          <pc:sldMk cId="1630166091" sldId="261"/>
        </pc:sldMkLst>
        <pc:graphicFrameChg chg="mod">
          <ac:chgData name="Kal Rabb" userId="3edf06299a4717ec" providerId="LiveId" clId="{C3B07BE5-5B73-494C-B9D0-FC4F75EDF61A}" dt="2018-06-17T20:40:47.498" v="42" actId="404"/>
          <ac:graphicFrameMkLst>
            <pc:docMk/>
            <pc:sldMk cId="1630166091" sldId="261"/>
            <ac:graphicFrameMk id="4" creationId="{EA1454F7-BB92-42F2-B269-F7DF1D307B42}"/>
          </ac:graphicFrameMkLst>
        </pc:graphicFrameChg>
      </pc:sldChg>
      <pc:sldChg chg="modSp add">
        <pc:chgData name="Kal Rabb" userId="3edf06299a4717ec" providerId="LiveId" clId="{C3B07BE5-5B73-494C-B9D0-FC4F75EDF61A}" dt="2018-06-17T20:41:12.950" v="50" actId="403"/>
        <pc:sldMkLst>
          <pc:docMk/>
          <pc:sldMk cId="2833553703" sldId="262"/>
        </pc:sldMkLst>
        <pc:graphicFrameChg chg="mod modGraphic">
          <ac:chgData name="Kal Rabb" userId="3edf06299a4717ec" providerId="LiveId" clId="{C3B07BE5-5B73-494C-B9D0-FC4F75EDF61A}" dt="2018-06-17T20:41:12.950" v="50" actId="403"/>
          <ac:graphicFrameMkLst>
            <pc:docMk/>
            <pc:sldMk cId="2833553703" sldId="262"/>
            <ac:graphicFrameMk id="4" creationId="{C9FDF401-81E6-410B-822E-ABD43ED6FE92}"/>
          </ac:graphicFrameMkLst>
        </pc:graphicFrameChg>
      </pc:sldChg>
      <pc:sldChg chg="add">
        <pc:chgData name="Kal Rabb" userId="3edf06299a4717ec" providerId="LiveId" clId="{C3B07BE5-5B73-494C-B9D0-FC4F75EDF61A}" dt="2018-06-17T20:39:34.226" v="37" actId="2696"/>
        <pc:sldMkLst>
          <pc:docMk/>
          <pc:sldMk cId="506687723" sldId="263"/>
        </pc:sldMkLst>
      </pc:sldChg>
      <pc:sldChg chg="addSp modSp add modAnim">
        <pc:chgData name="Kal Rabb" userId="3edf06299a4717ec" providerId="LiveId" clId="{C3B07BE5-5B73-494C-B9D0-FC4F75EDF61A}" dt="2018-06-17T20:42:20.232" v="88" actId="2696"/>
        <pc:sldMkLst>
          <pc:docMk/>
          <pc:sldMk cId="285287564" sldId="264"/>
        </pc:sldMkLst>
        <pc:spChg chg="mod">
          <ac:chgData name="Kal Rabb" userId="3edf06299a4717ec" providerId="LiveId" clId="{C3B07BE5-5B73-494C-B9D0-FC4F75EDF61A}" dt="2018-06-17T20:41:36.605" v="57" actId="403"/>
          <ac:spMkLst>
            <pc:docMk/>
            <pc:sldMk cId="285287564" sldId="264"/>
            <ac:spMk id="3" creationId="{80289DBD-8079-485D-AB90-4B67669ECCD5}"/>
          </ac:spMkLst>
        </pc:spChg>
        <pc:spChg chg="add mod">
          <ac:chgData name="Kal Rabb" userId="3edf06299a4717ec" providerId="LiveId" clId="{C3B07BE5-5B73-494C-B9D0-FC4F75EDF61A}" dt="2018-06-17T20:42:04.070" v="87" actId="403"/>
          <ac:spMkLst>
            <pc:docMk/>
            <pc:sldMk cId="285287564" sldId="264"/>
            <ac:spMk id="4" creationId="{C25E001A-5085-48AA-83FB-AF19BB5B921A}"/>
          </ac:spMkLst>
        </pc:spChg>
      </pc:sldChg>
      <pc:sldChg chg="modSp del">
        <pc:chgData name="Kal Rabb" userId="3edf06299a4717ec" providerId="LiveId" clId="{C3B07BE5-5B73-494C-B9D0-FC4F75EDF61A}" dt="2018-06-17T20:36:25.177" v="27" actId="2696"/>
        <pc:sldMkLst>
          <pc:docMk/>
          <pc:sldMk cId="1340362578" sldId="337"/>
        </pc:sldMkLst>
        <pc:spChg chg="mod">
          <ac:chgData name="Kal Rabb" userId="3edf06299a4717ec" providerId="LiveId" clId="{C3B07BE5-5B73-494C-B9D0-FC4F75EDF61A}" dt="2018-06-17T20:32:19.576" v="1" actId="27636"/>
          <ac:spMkLst>
            <pc:docMk/>
            <pc:sldMk cId="1340362578" sldId="337"/>
            <ac:spMk id="6146" creationId="{9EB60A2C-9153-4B55-9808-158619D8584A}"/>
          </ac:spMkLst>
        </pc:spChg>
      </pc:sldChg>
      <pc:sldChg chg="modSp">
        <pc:chgData name="Kal Rabb" userId="3edf06299a4717ec" providerId="LiveId" clId="{C3B07BE5-5B73-494C-B9D0-FC4F75EDF61A}" dt="2018-06-17T20:32:58.568" v="16" actId="27636"/>
        <pc:sldMkLst>
          <pc:docMk/>
          <pc:sldMk cId="0" sldId="384"/>
        </pc:sldMkLst>
        <pc:spChg chg="mod">
          <ac:chgData name="Kal Rabb" userId="3edf06299a4717ec" providerId="LiveId" clId="{C3B07BE5-5B73-494C-B9D0-FC4F75EDF61A}" dt="2018-06-17T20:32:58.568" v="16" actId="27636"/>
          <ac:spMkLst>
            <pc:docMk/>
            <pc:sldMk cId="0" sldId="384"/>
            <ac:spMk id="4098" creationId="{638BF29F-A84B-4C34-B62C-EA50DA15847D}"/>
          </ac:spMkLst>
        </pc:spChg>
        <pc:spChg chg="mod">
          <ac:chgData name="Kal Rabb" userId="3edf06299a4717ec" providerId="LiveId" clId="{C3B07BE5-5B73-494C-B9D0-FC4F75EDF61A}" dt="2018-06-17T20:32:29.078" v="15" actId="20577"/>
          <ac:spMkLst>
            <pc:docMk/>
            <pc:sldMk cId="0" sldId="384"/>
            <ac:spMk id="4099" creationId="{25717880-867A-4B2F-AE0D-F0ACA66A98B8}"/>
          </ac:spMkLst>
        </pc:spChg>
      </pc:sldChg>
      <pc:sldChg chg="modSp del">
        <pc:chgData name="Kal Rabb" userId="3edf06299a4717ec" providerId="LiveId" clId="{C3B07BE5-5B73-494C-B9D0-FC4F75EDF61A}" dt="2018-06-17T20:42:33.052" v="89" actId="2696"/>
        <pc:sldMkLst>
          <pc:docMk/>
          <pc:sldMk cId="0" sldId="385"/>
        </pc:sldMkLst>
        <pc:spChg chg="mod">
          <ac:chgData name="Kal Rabb" userId="3edf06299a4717ec" providerId="LiveId" clId="{C3B07BE5-5B73-494C-B9D0-FC4F75EDF61A}" dt="2018-06-17T20:32:19.712" v="3" actId="27636"/>
          <ac:spMkLst>
            <pc:docMk/>
            <pc:sldMk cId="0" sldId="385"/>
            <ac:spMk id="8194" creationId="{D6878E15-B548-4EA2-8152-9A0E8E51B0D1}"/>
          </ac:spMkLst>
        </pc:spChg>
      </pc:sldChg>
      <pc:sldChg chg="modSp del">
        <pc:chgData name="Kal Rabb" userId="3edf06299a4717ec" providerId="LiveId" clId="{C3B07BE5-5B73-494C-B9D0-FC4F75EDF61A}" dt="2018-06-17T20:42:48.175" v="93" actId="2696"/>
        <pc:sldMkLst>
          <pc:docMk/>
          <pc:sldMk cId="0" sldId="386"/>
        </pc:sldMkLst>
        <pc:spChg chg="mod">
          <ac:chgData name="Kal Rabb" userId="3edf06299a4717ec" providerId="LiveId" clId="{C3B07BE5-5B73-494C-B9D0-FC4F75EDF61A}" dt="2018-06-17T20:32:19.844" v="9" actId="27636"/>
          <ac:spMkLst>
            <pc:docMk/>
            <pc:sldMk cId="0" sldId="386"/>
            <ac:spMk id="4099" creationId="{A932CC5E-7299-4810-BCA8-0F487EB0A9A2}"/>
          </ac:spMkLst>
        </pc:spChg>
        <pc:spChg chg="mod">
          <ac:chgData name="Kal Rabb" userId="3edf06299a4717ec" providerId="LiveId" clId="{C3B07BE5-5B73-494C-B9D0-FC4F75EDF61A}" dt="2018-06-17T20:32:19.826" v="8" actId="27636"/>
          <ac:spMkLst>
            <pc:docMk/>
            <pc:sldMk cId="0" sldId="386"/>
            <ac:spMk id="12290" creationId="{4498A4C0-6BC6-49FF-9783-7946B69DA4C9}"/>
          </ac:spMkLst>
        </pc:spChg>
      </pc:sldChg>
      <pc:sldChg chg="modSp del">
        <pc:chgData name="Kal Rabb" userId="3edf06299a4717ec" providerId="LiveId" clId="{C3B07BE5-5B73-494C-B9D0-FC4F75EDF61A}" dt="2018-06-17T20:42:45.967" v="92" actId="2696"/>
        <pc:sldMkLst>
          <pc:docMk/>
          <pc:sldMk cId="0" sldId="391"/>
        </pc:sldMkLst>
        <pc:spChg chg="mod">
          <ac:chgData name="Kal Rabb" userId="3edf06299a4717ec" providerId="LiveId" clId="{C3B07BE5-5B73-494C-B9D0-FC4F75EDF61A}" dt="2018-06-17T20:32:19.797" v="7" actId="27636"/>
          <ac:spMkLst>
            <pc:docMk/>
            <pc:sldMk cId="0" sldId="391"/>
            <ac:spMk id="11266" creationId="{18C1B5D2-1B8B-443C-9AE3-41782B58DB5E}"/>
          </ac:spMkLst>
        </pc:spChg>
      </pc:sldChg>
      <pc:sldChg chg="modSp del">
        <pc:chgData name="Kal Rabb" userId="3edf06299a4717ec" providerId="LiveId" clId="{C3B07BE5-5B73-494C-B9D0-FC4F75EDF61A}" dt="2018-06-17T20:42:49.592" v="94" actId="2696"/>
        <pc:sldMkLst>
          <pc:docMk/>
          <pc:sldMk cId="0" sldId="392"/>
        </pc:sldMkLst>
        <pc:spChg chg="mod">
          <ac:chgData name="Kal Rabb" userId="3edf06299a4717ec" providerId="LiveId" clId="{C3B07BE5-5B73-494C-B9D0-FC4F75EDF61A}" dt="2018-06-17T20:32:19.846" v="10" actId="27636"/>
          <ac:spMkLst>
            <pc:docMk/>
            <pc:sldMk cId="0" sldId="392"/>
            <ac:spMk id="13314" creationId="{14175FDF-CFD1-46BE-8002-C4E804BC5926}"/>
          </ac:spMkLst>
        </pc:spChg>
      </pc:sldChg>
      <pc:sldChg chg="modSp">
        <pc:chgData name="Kal Rabb" userId="3edf06299a4717ec" providerId="LiveId" clId="{C3B07BE5-5B73-494C-B9D0-FC4F75EDF61A}" dt="2018-06-17T20:35:50.653" v="25" actId="1076"/>
        <pc:sldMkLst>
          <pc:docMk/>
          <pc:sldMk cId="0" sldId="395"/>
        </pc:sldMkLst>
        <pc:spChg chg="mod">
          <ac:chgData name="Kal Rabb" userId="3edf06299a4717ec" providerId="LiveId" clId="{C3B07BE5-5B73-494C-B9D0-FC4F75EDF61A}" dt="2018-06-17T20:35:50.653" v="25" actId="1076"/>
          <ac:spMkLst>
            <pc:docMk/>
            <pc:sldMk cId="0" sldId="395"/>
            <ac:spMk id="3" creationId="{5CAAA58B-04C6-4C72-824F-F2D459764B86}"/>
          </ac:spMkLst>
        </pc:spChg>
        <pc:spChg chg="mod">
          <ac:chgData name="Kal Rabb" userId="3edf06299a4717ec" providerId="LiveId" clId="{C3B07BE5-5B73-494C-B9D0-FC4F75EDF61A}" dt="2018-06-17T20:35:34.862" v="22" actId="14100"/>
          <ac:spMkLst>
            <pc:docMk/>
            <pc:sldMk cId="0" sldId="395"/>
            <ac:spMk id="5122" creationId="{9266AC54-E876-41CE-9C38-F662083040CF}"/>
          </ac:spMkLst>
        </pc:spChg>
      </pc:sldChg>
      <pc:sldChg chg="modSp del">
        <pc:chgData name="Kal Rabb" userId="3edf06299a4717ec" providerId="LiveId" clId="{C3B07BE5-5B73-494C-B9D0-FC4F75EDF61A}" dt="2018-06-17T20:42:39.291" v="90" actId="2696"/>
        <pc:sldMkLst>
          <pc:docMk/>
          <pc:sldMk cId="0" sldId="396"/>
        </pc:sldMkLst>
        <pc:spChg chg="mod">
          <ac:chgData name="Kal Rabb" userId="3edf06299a4717ec" providerId="LiveId" clId="{C3B07BE5-5B73-494C-B9D0-FC4F75EDF61A}" dt="2018-06-17T20:32:19.737" v="4" actId="27636"/>
          <ac:spMkLst>
            <pc:docMk/>
            <pc:sldMk cId="0" sldId="396"/>
            <ac:spMk id="9218" creationId="{F6FD9963-0973-4F1D-ACD0-FCCCD603196B}"/>
          </ac:spMkLst>
        </pc:spChg>
      </pc:sldChg>
      <pc:sldChg chg="modSp del">
        <pc:chgData name="Kal Rabb" userId="3edf06299a4717ec" providerId="LiveId" clId="{C3B07BE5-5B73-494C-B9D0-FC4F75EDF61A}" dt="2018-06-17T20:42:41.433" v="91" actId="2696"/>
        <pc:sldMkLst>
          <pc:docMk/>
          <pc:sldMk cId="0" sldId="397"/>
        </pc:sldMkLst>
        <pc:spChg chg="mod">
          <ac:chgData name="Kal Rabb" userId="3edf06299a4717ec" providerId="LiveId" clId="{C3B07BE5-5B73-494C-B9D0-FC4F75EDF61A}" dt="2018-06-17T20:32:19.778" v="6" actId="27636"/>
          <ac:spMkLst>
            <pc:docMk/>
            <pc:sldMk cId="0" sldId="397"/>
            <ac:spMk id="3" creationId="{451EC4E6-DA23-42B2-8AFD-DA9257192519}"/>
          </ac:spMkLst>
        </pc:spChg>
        <pc:spChg chg="mod">
          <ac:chgData name="Kal Rabb" userId="3edf06299a4717ec" providerId="LiveId" clId="{C3B07BE5-5B73-494C-B9D0-FC4F75EDF61A}" dt="2018-06-17T20:32:19.753" v="5" actId="27636"/>
          <ac:spMkLst>
            <pc:docMk/>
            <pc:sldMk cId="0" sldId="397"/>
            <ac:spMk id="10242" creationId="{1F7DDA2D-D168-418C-A360-DCFF837ED072}"/>
          </ac:spMkLst>
        </pc:spChg>
      </pc:sldChg>
      <pc:sldChg chg="modSp">
        <pc:chgData name="Kal Rabb" userId="3edf06299a4717ec" providerId="LiveId" clId="{C3B07BE5-5B73-494C-B9D0-FC4F75EDF61A}" dt="2018-06-17T20:32:19.873" v="11" actId="27636"/>
        <pc:sldMkLst>
          <pc:docMk/>
          <pc:sldMk cId="0" sldId="398"/>
        </pc:sldMkLst>
        <pc:spChg chg="mod">
          <ac:chgData name="Kal Rabb" userId="3edf06299a4717ec" providerId="LiveId" clId="{C3B07BE5-5B73-494C-B9D0-FC4F75EDF61A}" dt="2018-06-17T20:32:19.873" v="11" actId="27636"/>
          <ac:spMkLst>
            <pc:docMk/>
            <pc:sldMk cId="0" sldId="398"/>
            <ac:spMk id="14338" creationId="{8BF40A20-B4BC-4640-B46B-921FACD6501D}"/>
          </ac:spMkLst>
        </pc:spChg>
      </pc:sldChg>
      <pc:sldChg chg="modSp">
        <pc:chgData name="Kal Rabb" userId="3edf06299a4717ec" providerId="LiveId" clId="{C3B07BE5-5B73-494C-B9D0-FC4F75EDF61A}" dt="2018-06-17T20:40:06.207" v="40" actId="27636"/>
        <pc:sldMkLst>
          <pc:docMk/>
          <pc:sldMk cId="0" sldId="399"/>
        </pc:sldMkLst>
        <pc:spChg chg="mod">
          <ac:chgData name="Kal Rabb" userId="3edf06299a4717ec" providerId="LiveId" clId="{C3B07BE5-5B73-494C-B9D0-FC4F75EDF61A}" dt="2018-06-17T20:40:06.207" v="40" actId="27636"/>
          <ac:spMkLst>
            <pc:docMk/>
            <pc:sldMk cId="0" sldId="399"/>
            <ac:spMk id="7170" creationId="{013FAA4E-1015-44D5-BCC5-0D7CAFC96AF1}"/>
          </ac:spMkLst>
        </pc:spChg>
        <pc:picChg chg="mod">
          <ac:chgData name="Kal Rabb" userId="3edf06299a4717ec" providerId="LiveId" clId="{C3B07BE5-5B73-494C-B9D0-FC4F75EDF61A}" dt="2018-06-17T20:40:01.428" v="38" actId="1076"/>
          <ac:picMkLst>
            <pc:docMk/>
            <pc:sldMk cId="0" sldId="399"/>
            <ac:picMk id="7171" creationId="{F1F2E943-F847-4629-9763-50A12A7AC49C}"/>
          </ac:picMkLst>
        </pc:picChg>
      </pc:sldChg>
      <pc:sldChg chg="addSp delSp modSp add">
        <pc:chgData name="Kal Rabb" userId="3edf06299a4717ec" providerId="LiveId" clId="{C3B07BE5-5B73-494C-B9D0-FC4F75EDF61A}" dt="2018-06-18T14:38:27.242" v="579" actId="14100"/>
        <pc:sldMkLst>
          <pc:docMk/>
          <pc:sldMk cId="3606788917" sldId="400"/>
        </pc:sldMkLst>
        <pc:spChg chg="mod">
          <ac:chgData name="Kal Rabb" userId="3edf06299a4717ec" providerId="LiveId" clId="{C3B07BE5-5B73-494C-B9D0-FC4F75EDF61A}" dt="2018-06-18T14:37:23.522" v="468" actId="5793"/>
          <ac:spMkLst>
            <pc:docMk/>
            <pc:sldMk cId="3606788917" sldId="400"/>
            <ac:spMk id="2" creationId="{0F8F9E44-BEFB-4E6A-9DC7-C1219C5C2993}"/>
          </ac:spMkLst>
        </pc:spChg>
        <pc:spChg chg="del">
          <ac:chgData name="Kal Rabb" userId="3edf06299a4717ec" providerId="LiveId" clId="{C3B07BE5-5B73-494C-B9D0-FC4F75EDF61A}" dt="2018-06-18T14:31:50.415" v="96" actId="1032"/>
          <ac:spMkLst>
            <pc:docMk/>
            <pc:sldMk cId="3606788917" sldId="400"/>
            <ac:spMk id="3" creationId="{D58114DF-3785-49E2-A356-CF3687E0F1E0}"/>
          </ac:spMkLst>
        </pc:spChg>
        <pc:spChg chg="add mod">
          <ac:chgData name="Kal Rabb" userId="3edf06299a4717ec" providerId="LiveId" clId="{C3B07BE5-5B73-494C-B9D0-FC4F75EDF61A}" dt="2018-06-18T14:37:43.187" v="498" actId="14100"/>
          <ac:spMkLst>
            <pc:docMk/>
            <pc:sldMk cId="3606788917" sldId="400"/>
            <ac:spMk id="5" creationId="{D67F5182-AEA5-471F-9906-F9506889CAC8}"/>
          </ac:spMkLst>
        </pc:spChg>
        <pc:spChg chg="add mod">
          <ac:chgData name="Kal Rabb" userId="3edf06299a4717ec" providerId="LiveId" clId="{C3B07BE5-5B73-494C-B9D0-FC4F75EDF61A}" dt="2018-06-18T14:38:27.242" v="579" actId="14100"/>
          <ac:spMkLst>
            <pc:docMk/>
            <pc:sldMk cId="3606788917" sldId="400"/>
            <ac:spMk id="6" creationId="{B874EF5D-9B97-4B8D-BE3B-3FFBDF2B7D46}"/>
          </ac:spMkLst>
        </pc:spChg>
        <pc:graphicFrameChg chg="add mod">
          <ac:chgData name="Kal Rabb" userId="3edf06299a4717ec" providerId="LiveId" clId="{C3B07BE5-5B73-494C-B9D0-FC4F75EDF61A}" dt="2018-06-18T14:37:13.203" v="436" actId="1076"/>
          <ac:graphicFrameMkLst>
            <pc:docMk/>
            <pc:sldMk cId="3606788917" sldId="400"/>
            <ac:graphicFrameMk id="4" creationId="{59D3ACDA-59E6-41F0-AF7D-0E226E78DA41}"/>
          </ac:graphicFrameMkLst>
        </pc:graphicFrameChg>
      </pc:sldChg>
      <pc:sldMasterChg chg="addSp">
        <pc:chgData name="Kal Rabb" userId="3edf06299a4717ec" providerId="LiveId" clId="{C3B07BE5-5B73-494C-B9D0-FC4F75EDF61A}" dt="2018-06-17T20:32:18.916" v="0" actId="2696"/>
        <pc:sldMasterMkLst>
          <pc:docMk/>
          <pc:sldMasterMk cId="147790468" sldId="2147483661"/>
        </pc:sldMasterMkLst>
        <pc:picChg chg="add">
          <ac:chgData name="Kal Rabb" userId="3edf06299a4717ec" providerId="LiveId" clId="{C3B07BE5-5B73-494C-B9D0-FC4F75EDF61A}" dt="2018-06-17T20:32:18.916" v="0" actId="2696"/>
          <ac:picMkLst>
            <pc:docMk/>
            <pc:sldMasterMk cId="147790468" sldId="2147483661"/>
            <ac:picMk id="11" creationId="{DE406D99-D4A0-45EE-84F1-503EAC6BE4E5}"/>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36747EA-CF08-4F86-AAE6-E4E3F132462F}"/>
              </a:ext>
            </a:extLst>
          </p:cNvPr>
          <p:cNvSpPr>
            <a:spLocks noGrp="1" noChangeArrowheads="1"/>
          </p:cNvSpPr>
          <p:nvPr>
            <p:ph type="hdr" sz="quarter"/>
          </p:nvPr>
        </p:nvSpPr>
        <p:spPr bwMode="auto">
          <a:xfrm>
            <a:off x="0" y="0"/>
            <a:ext cx="3013763" cy="46196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lgn="l" eaLnBrk="1" hangingPunct="1">
              <a:defRPr sz="1200">
                <a:latin typeface="Times New Roman" pitchFamily="-107" charset="0"/>
                <a:ea typeface="ＭＳ Ｐゴシック" pitchFamily="-107" charset="-128"/>
              </a:defRPr>
            </a:lvl1pPr>
          </a:lstStyle>
          <a:p>
            <a:pPr>
              <a:defRPr/>
            </a:pPr>
            <a:endParaRPr lang="en-US"/>
          </a:p>
        </p:txBody>
      </p:sp>
      <p:sp>
        <p:nvSpPr>
          <p:cNvPr id="37891" name="Rectangle 3">
            <a:extLst>
              <a:ext uri="{FF2B5EF4-FFF2-40B4-BE49-F238E27FC236}">
                <a16:creationId xmlns:a16="http://schemas.microsoft.com/office/drawing/2014/main" id="{1E1AD253-A247-4840-AA7A-E368F62C63EB}"/>
              </a:ext>
            </a:extLst>
          </p:cNvPr>
          <p:cNvSpPr>
            <a:spLocks noGrp="1" noChangeArrowheads="1"/>
          </p:cNvSpPr>
          <p:nvPr>
            <p:ph type="dt" sz="quarter" idx="1"/>
          </p:nvPr>
        </p:nvSpPr>
        <p:spPr bwMode="auto">
          <a:xfrm>
            <a:off x="3939466" y="0"/>
            <a:ext cx="3013763" cy="46196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lgn="r" eaLnBrk="1" hangingPunct="1">
              <a:defRPr sz="1200">
                <a:latin typeface="Times New Roman" pitchFamily="-107" charset="0"/>
                <a:ea typeface="ＭＳ Ｐゴシック" pitchFamily="-107" charset="-128"/>
              </a:defRPr>
            </a:lvl1pPr>
          </a:lstStyle>
          <a:p>
            <a:pPr>
              <a:defRPr/>
            </a:pPr>
            <a:endParaRPr lang="en-US"/>
          </a:p>
        </p:txBody>
      </p:sp>
      <p:sp>
        <p:nvSpPr>
          <p:cNvPr id="37892" name="Rectangle 4">
            <a:extLst>
              <a:ext uri="{FF2B5EF4-FFF2-40B4-BE49-F238E27FC236}">
                <a16:creationId xmlns:a16="http://schemas.microsoft.com/office/drawing/2014/main" id="{DD4A3570-0E2E-45CD-8B7F-CCA9A59FD3AD}"/>
              </a:ext>
            </a:extLst>
          </p:cNvPr>
          <p:cNvSpPr>
            <a:spLocks noGrp="1" noChangeArrowheads="1"/>
          </p:cNvSpPr>
          <p:nvPr>
            <p:ph type="ftr" sz="quarter" idx="2"/>
          </p:nvPr>
        </p:nvSpPr>
        <p:spPr bwMode="auto">
          <a:xfrm>
            <a:off x="0" y="8775684"/>
            <a:ext cx="3013763" cy="461963"/>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lgn="l" eaLnBrk="1" hangingPunct="1">
              <a:defRPr sz="1200">
                <a:latin typeface="Times New Roman" pitchFamily="-107" charset="0"/>
                <a:ea typeface="ＭＳ Ｐゴシック" pitchFamily="-107" charset="-128"/>
              </a:defRPr>
            </a:lvl1pPr>
          </a:lstStyle>
          <a:p>
            <a:pPr>
              <a:defRPr/>
            </a:pPr>
            <a:endParaRPr lang="en-US"/>
          </a:p>
        </p:txBody>
      </p:sp>
      <p:sp>
        <p:nvSpPr>
          <p:cNvPr id="37893" name="Rectangle 5">
            <a:extLst>
              <a:ext uri="{FF2B5EF4-FFF2-40B4-BE49-F238E27FC236}">
                <a16:creationId xmlns:a16="http://schemas.microsoft.com/office/drawing/2014/main" id="{C12088AD-4F66-4A44-91E9-55072E17ABAD}"/>
              </a:ext>
            </a:extLst>
          </p:cNvPr>
          <p:cNvSpPr>
            <a:spLocks noGrp="1" noChangeArrowheads="1"/>
          </p:cNvSpPr>
          <p:nvPr>
            <p:ph type="sldNum" sz="quarter" idx="3"/>
          </p:nvPr>
        </p:nvSpPr>
        <p:spPr bwMode="auto">
          <a:xfrm>
            <a:off x="3939466" y="8775684"/>
            <a:ext cx="3013763" cy="461963"/>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64AB3414-F9CC-4739-B33C-3008749316E4}" type="slidenum">
              <a:rPr lang="en-US" altLang="en-US"/>
              <a:pPr>
                <a:defRPr/>
              </a:pPr>
              <a:t>‹#›</a:t>
            </a:fld>
            <a:endParaRPr lang="en-US" altLang="en-US"/>
          </a:p>
        </p:txBody>
      </p:sp>
    </p:spTree>
    <p:extLst>
      <p:ext uri="{BB962C8B-B14F-4D97-AF65-F5344CB8AC3E}">
        <p14:creationId xmlns:p14="http://schemas.microsoft.com/office/powerpoint/2010/main" val="1702462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938FF31-6DEE-44BF-88F2-DC98FFEBB107}"/>
              </a:ext>
            </a:extLst>
          </p:cNvPr>
          <p:cNvSpPr>
            <a:spLocks noGrp="1" noChangeArrowheads="1"/>
          </p:cNvSpPr>
          <p:nvPr>
            <p:ph type="hdr" sz="quarter"/>
          </p:nvPr>
        </p:nvSpPr>
        <p:spPr bwMode="auto">
          <a:xfrm>
            <a:off x="0" y="0"/>
            <a:ext cx="3013763" cy="46196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lgn="l">
              <a:defRPr sz="1200">
                <a:latin typeface="Arial" charset="0"/>
                <a:ea typeface="ＭＳ Ｐゴシック" pitchFamily="-107" charset="-128"/>
              </a:defRPr>
            </a:lvl1pPr>
          </a:lstStyle>
          <a:p>
            <a:pPr>
              <a:defRPr/>
            </a:pPr>
            <a:endParaRPr lang="en-US"/>
          </a:p>
        </p:txBody>
      </p:sp>
      <p:sp>
        <p:nvSpPr>
          <p:cNvPr id="18435" name="Rectangle 3">
            <a:extLst>
              <a:ext uri="{FF2B5EF4-FFF2-40B4-BE49-F238E27FC236}">
                <a16:creationId xmlns:a16="http://schemas.microsoft.com/office/drawing/2014/main" id="{2B73DF5F-DB51-4D39-94B2-2D51094EE3D6}"/>
              </a:ext>
            </a:extLst>
          </p:cNvPr>
          <p:cNvSpPr>
            <a:spLocks noGrp="1" noChangeArrowheads="1"/>
          </p:cNvSpPr>
          <p:nvPr>
            <p:ph type="dt" idx="1"/>
          </p:nvPr>
        </p:nvSpPr>
        <p:spPr bwMode="auto">
          <a:xfrm>
            <a:off x="3941075" y="0"/>
            <a:ext cx="3013763" cy="46196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lgn="r">
              <a:defRPr sz="1200">
                <a:latin typeface="Arial" charset="0"/>
                <a:ea typeface="ＭＳ Ｐゴシック" pitchFamily="-107" charset="-128"/>
              </a:defRPr>
            </a:lvl1pPr>
          </a:lstStyle>
          <a:p>
            <a:pPr>
              <a:defRPr/>
            </a:pPr>
            <a:endParaRPr lang="en-US"/>
          </a:p>
        </p:txBody>
      </p:sp>
      <p:sp>
        <p:nvSpPr>
          <p:cNvPr id="2052" name="Rectangle 4">
            <a:extLst>
              <a:ext uri="{FF2B5EF4-FFF2-40B4-BE49-F238E27FC236}">
                <a16:creationId xmlns:a16="http://schemas.microsoft.com/office/drawing/2014/main" id="{9CCCBDDE-7F2C-44E2-B4A6-D166BF6AD2AF}"/>
              </a:ext>
            </a:extLst>
          </p:cNvPr>
          <p:cNvSpPr>
            <a:spLocks noGrp="1" noRot="1" noChangeAspect="1" noChangeArrowheads="1" noTextEdit="1"/>
          </p:cNvSpPr>
          <p:nvPr>
            <p:ph type="sldImg" idx="2"/>
          </p:nvPr>
        </p:nvSpPr>
        <p:spPr bwMode="auto">
          <a:xfrm>
            <a:off x="1168400" y="693738"/>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a:extLst>
              <a:ext uri="{FF2B5EF4-FFF2-40B4-BE49-F238E27FC236}">
                <a16:creationId xmlns:a16="http://schemas.microsoft.com/office/drawing/2014/main" id="{4C246665-24DB-4387-9290-3D77AFC1A356}"/>
              </a:ext>
            </a:extLst>
          </p:cNvPr>
          <p:cNvSpPr>
            <a:spLocks noGrp="1" noChangeArrowheads="1"/>
          </p:cNvSpPr>
          <p:nvPr>
            <p:ph type="body" sz="quarter" idx="3"/>
          </p:nvPr>
        </p:nvSpPr>
        <p:spPr bwMode="auto">
          <a:xfrm>
            <a:off x="927312" y="4388644"/>
            <a:ext cx="5100215" cy="415766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a:extLst>
              <a:ext uri="{FF2B5EF4-FFF2-40B4-BE49-F238E27FC236}">
                <a16:creationId xmlns:a16="http://schemas.microsoft.com/office/drawing/2014/main" id="{3D635D2D-2374-4FC1-9CC9-775E77C9A6D3}"/>
              </a:ext>
            </a:extLst>
          </p:cNvPr>
          <p:cNvSpPr>
            <a:spLocks noGrp="1" noChangeArrowheads="1"/>
          </p:cNvSpPr>
          <p:nvPr>
            <p:ph type="ftr" sz="quarter" idx="4"/>
          </p:nvPr>
        </p:nvSpPr>
        <p:spPr bwMode="auto">
          <a:xfrm>
            <a:off x="0" y="8777287"/>
            <a:ext cx="3013763" cy="461963"/>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lgn="l">
              <a:defRPr sz="1200">
                <a:latin typeface="Arial" charset="0"/>
                <a:ea typeface="ＭＳ Ｐゴシック" pitchFamily="-107" charset="-128"/>
              </a:defRPr>
            </a:lvl1pPr>
          </a:lstStyle>
          <a:p>
            <a:pPr>
              <a:defRPr/>
            </a:pPr>
            <a:endParaRPr lang="en-US"/>
          </a:p>
        </p:txBody>
      </p:sp>
      <p:sp>
        <p:nvSpPr>
          <p:cNvPr id="18439" name="Rectangle 7">
            <a:extLst>
              <a:ext uri="{FF2B5EF4-FFF2-40B4-BE49-F238E27FC236}">
                <a16:creationId xmlns:a16="http://schemas.microsoft.com/office/drawing/2014/main" id="{B83BB438-9424-4D98-BA9E-AE4567FFB67F}"/>
              </a:ext>
            </a:extLst>
          </p:cNvPr>
          <p:cNvSpPr>
            <a:spLocks noGrp="1" noChangeArrowheads="1"/>
          </p:cNvSpPr>
          <p:nvPr>
            <p:ph type="sldNum" sz="quarter" idx="5"/>
          </p:nvPr>
        </p:nvSpPr>
        <p:spPr bwMode="auto">
          <a:xfrm>
            <a:off x="3941075" y="8777287"/>
            <a:ext cx="3013763" cy="461963"/>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lgn="r">
              <a:defRPr sz="1200"/>
            </a:lvl1pPr>
          </a:lstStyle>
          <a:p>
            <a:pPr>
              <a:defRPr/>
            </a:pPr>
            <a:fld id="{A72534F2-6FF8-42C7-B200-CB801DE8EC7E}" type="slidenum">
              <a:rPr lang="en-US" altLang="en-US"/>
              <a:pPr>
                <a:defRPr/>
              </a:pPr>
              <a:t>‹#›</a:t>
            </a:fld>
            <a:endParaRPr lang="en-US" altLang="en-US"/>
          </a:p>
        </p:txBody>
      </p:sp>
    </p:spTree>
    <p:extLst>
      <p:ext uri="{BB962C8B-B14F-4D97-AF65-F5344CB8AC3E}">
        <p14:creationId xmlns:p14="http://schemas.microsoft.com/office/powerpoint/2010/main" val="1703487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72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2709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9653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dirty="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dirty="0"/>
              <a:t>‹#›</a:t>
            </a:fld>
            <a:endParaRPr lang="en-US" dirty="0"/>
          </a:p>
        </p:txBody>
      </p:sp>
    </p:spTree>
    <p:extLst>
      <p:ext uri="{BB962C8B-B14F-4D97-AF65-F5344CB8AC3E}">
        <p14:creationId xmlns:p14="http://schemas.microsoft.com/office/powerpoint/2010/main" val="266276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10/24/2024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32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1373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10/24/2024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2739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10/24/2024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1463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10/24/2024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91341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dirty="0"/>
              <a:pPr/>
              <a:t>10/24/2024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32082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4012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10/24/2024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904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ocs.oracle.com/cd/E15261_01/tuxedo/docs11gr1/tech_articles/index.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A_Pattern_Language"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martinfowler.com/articles/microservices.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dirty="0"/>
              <a:t>Chapter 13: Architecture Patterns</a:t>
            </a:r>
          </a:p>
        </p:txBody>
      </p:sp>
      <p:sp>
        <p:nvSpPr>
          <p:cNvPr id="3" name="Subtitle 2"/>
          <p:cNvSpPr>
            <a:spLocks noGrp="1"/>
          </p:cNvSpPr>
          <p:nvPr>
            <p:ph type="subTitle" idx="1"/>
          </p:nvPr>
        </p:nvSpPr>
        <p:spPr/>
        <p:txBody>
          <a:bodyPr>
            <a:normAutofit/>
          </a:bodyPr>
          <a:lstStyle/>
          <a:p>
            <a:r>
              <a:rPr lang="en-AU" sz="1800" dirty="0"/>
              <a:t>Software architecture in Practice Chapter 13</a:t>
            </a:r>
          </a:p>
        </p:txBody>
      </p:sp>
    </p:spTree>
    <p:extLst>
      <p:ext uri="{BB962C8B-B14F-4D97-AF65-F5344CB8AC3E}">
        <p14:creationId xmlns:p14="http://schemas.microsoft.com/office/powerpoint/2010/main" val="105677940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Pattern Catalog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9754636"/>
              </p:ext>
            </p:extLst>
          </p:nvPr>
        </p:nvGraphicFramePr>
        <p:xfrm>
          <a:off x="246580" y="1846263"/>
          <a:ext cx="8712485" cy="4414808"/>
        </p:xfrm>
        <a:graphic>
          <a:graphicData uri="http://schemas.openxmlformats.org/drawingml/2006/table">
            <a:tbl>
              <a:tblPr firstRow="1" bandRow="1">
                <a:tableStyleId>{5C22544A-7EE6-4342-B048-85BDC9FD1C3A}</a:tableStyleId>
              </a:tblPr>
              <a:tblGrid>
                <a:gridCol w="2558265">
                  <a:extLst>
                    <a:ext uri="{9D8B030D-6E8A-4147-A177-3AD203B41FA5}">
                      <a16:colId xmlns:a16="http://schemas.microsoft.com/office/drawing/2014/main" val="20000"/>
                    </a:ext>
                  </a:extLst>
                </a:gridCol>
                <a:gridCol w="3071973">
                  <a:extLst>
                    <a:ext uri="{9D8B030D-6E8A-4147-A177-3AD203B41FA5}">
                      <a16:colId xmlns:a16="http://schemas.microsoft.com/office/drawing/2014/main" val="20001"/>
                    </a:ext>
                  </a:extLst>
                </a:gridCol>
                <a:gridCol w="3082247">
                  <a:extLst>
                    <a:ext uri="{9D8B030D-6E8A-4147-A177-3AD203B41FA5}">
                      <a16:colId xmlns:a16="http://schemas.microsoft.com/office/drawing/2014/main" val="20002"/>
                    </a:ext>
                  </a:extLst>
                </a:gridCol>
              </a:tblGrid>
              <a:tr h="343359">
                <a:tc>
                  <a:txBody>
                    <a:bodyPr/>
                    <a:lstStyle/>
                    <a:p>
                      <a:r>
                        <a:rPr lang="en-US" dirty="0"/>
                        <a:t>Module</a:t>
                      </a:r>
                    </a:p>
                  </a:txBody>
                  <a:tcPr marL="80826" marR="80826">
                    <a:solidFill>
                      <a:srgbClr val="00B0F0"/>
                    </a:solidFill>
                  </a:tcPr>
                </a:tc>
                <a:tc>
                  <a:txBody>
                    <a:bodyPr/>
                    <a:lstStyle/>
                    <a:p>
                      <a:r>
                        <a:rPr lang="en-US" dirty="0"/>
                        <a:t>Component</a:t>
                      </a:r>
                      <a:r>
                        <a:rPr lang="en-US" baseline="0" dirty="0"/>
                        <a:t> &amp; Connector</a:t>
                      </a:r>
                      <a:endParaRPr lang="en-US" dirty="0"/>
                    </a:p>
                  </a:txBody>
                  <a:tcPr marL="80826" marR="80826">
                    <a:solidFill>
                      <a:srgbClr val="00B0F0"/>
                    </a:solidFill>
                  </a:tcPr>
                </a:tc>
                <a:tc>
                  <a:txBody>
                    <a:bodyPr/>
                    <a:lstStyle/>
                    <a:p>
                      <a:r>
                        <a:rPr lang="en-US" dirty="0"/>
                        <a:t>Allocation</a:t>
                      </a:r>
                    </a:p>
                  </a:txBody>
                  <a:tcPr marL="80826" marR="80826">
                    <a:solidFill>
                      <a:srgbClr val="00B0F0"/>
                    </a:solidFill>
                  </a:tcPr>
                </a:tc>
                <a:extLst>
                  <a:ext uri="{0D108BD9-81ED-4DB2-BD59-A6C34878D82A}">
                    <a16:rowId xmlns:a16="http://schemas.microsoft.com/office/drawing/2014/main" val="10000"/>
                  </a:ext>
                </a:extLst>
              </a:tr>
              <a:tr h="343359">
                <a:tc>
                  <a:txBody>
                    <a:bodyPr/>
                    <a:lstStyle/>
                    <a:p>
                      <a:r>
                        <a:rPr lang="en-US" dirty="0"/>
                        <a:t>Layered*</a:t>
                      </a:r>
                    </a:p>
                  </a:txBody>
                  <a:tcPr marL="80826" marR="80826">
                    <a:solidFill>
                      <a:schemeClr val="accent2">
                        <a:lumMod val="20000"/>
                        <a:lumOff val="80000"/>
                      </a:schemeClr>
                    </a:solidFill>
                  </a:tcPr>
                </a:tc>
                <a:tc>
                  <a:txBody>
                    <a:bodyPr/>
                    <a:lstStyle/>
                    <a:p>
                      <a:r>
                        <a:rPr lang="en-US" dirty="0"/>
                        <a:t>Broker*</a:t>
                      </a:r>
                    </a:p>
                  </a:txBody>
                  <a:tcPr marL="80826" marR="80826">
                    <a:solidFill>
                      <a:schemeClr val="accent2">
                        <a:lumMod val="20000"/>
                        <a:lumOff val="80000"/>
                      </a:schemeClr>
                    </a:solidFill>
                  </a:tcPr>
                </a:tc>
                <a:tc>
                  <a:txBody>
                    <a:bodyPr/>
                    <a:lstStyle/>
                    <a:p>
                      <a:r>
                        <a:rPr lang="en-US" dirty="0"/>
                        <a:t>Map-Reduce*</a:t>
                      </a:r>
                    </a:p>
                  </a:txBody>
                  <a:tcPr marL="80826" marR="80826">
                    <a:solidFill>
                      <a:schemeClr val="accent2">
                        <a:lumMod val="20000"/>
                        <a:lumOff val="80000"/>
                      </a:schemeClr>
                    </a:solidFill>
                  </a:tcPr>
                </a:tc>
                <a:extLst>
                  <a:ext uri="{0D108BD9-81ED-4DB2-BD59-A6C34878D82A}">
                    <a16:rowId xmlns:a16="http://schemas.microsoft.com/office/drawing/2014/main" val="10001"/>
                  </a:ext>
                </a:extLst>
              </a:tr>
              <a:tr h="391448">
                <a:tc>
                  <a:txBody>
                    <a:bodyPr/>
                    <a:lstStyle/>
                    <a:p>
                      <a:r>
                        <a:rPr lang="en-US" dirty="0"/>
                        <a:t>Domain decomposition</a:t>
                      </a:r>
                    </a:p>
                  </a:txBody>
                  <a:tcPr marL="80826" marR="80826">
                    <a:solidFill>
                      <a:schemeClr val="accent2">
                        <a:lumMod val="20000"/>
                        <a:lumOff val="80000"/>
                      </a:schemeClr>
                    </a:solidFill>
                  </a:tcPr>
                </a:tc>
                <a:tc>
                  <a:txBody>
                    <a:bodyPr/>
                    <a:lstStyle/>
                    <a:p>
                      <a:r>
                        <a:rPr lang="en-US" dirty="0"/>
                        <a:t>Model-View-Controller*</a:t>
                      </a:r>
                    </a:p>
                  </a:txBody>
                  <a:tcPr marL="80826" marR="80826">
                    <a:solidFill>
                      <a:schemeClr val="accent2">
                        <a:lumMod val="20000"/>
                        <a:lumOff val="80000"/>
                      </a:schemeClr>
                    </a:solidFill>
                  </a:tcPr>
                </a:tc>
                <a:tc>
                  <a:txBody>
                    <a:bodyPr/>
                    <a:lstStyle/>
                    <a:p>
                      <a:r>
                        <a:rPr lang="en-US" dirty="0"/>
                        <a:t>Multi-tier functional mapping*</a:t>
                      </a:r>
                    </a:p>
                  </a:txBody>
                  <a:tcPr marL="80826" marR="80826">
                    <a:solidFill>
                      <a:schemeClr val="accent2">
                        <a:lumMod val="20000"/>
                        <a:lumOff val="80000"/>
                      </a:schemeClr>
                    </a:solidFill>
                  </a:tcPr>
                </a:tc>
                <a:extLst>
                  <a:ext uri="{0D108BD9-81ED-4DB2-BD59-A6C34878D82A}">
                    <a16:rowId xmlns:a16="http://schemas.microsoft.com/office/drawing/2014/main" val="10002"/>
                  </a:ext>
                </a:extLst>
              </a:tr>
              <a:tr h="343359">
                <a:tc>
                  <a:txBody>
                    <a:bodyPr/>
                    <a:lstStyle/>
                    <a:p>
                      <a:endParaRPr lang="en-US" dirty="0"/>
                    </a:p>
                  </a:txBody>
                  <a:tcPr marL="80826" marR="80826">
                    <a:solidFill>
                      <a:schemeClr val="accent2">
                        <a:lumMod val="20000"/>
                        <a:lumOff val="80000"/>
                      </a:schemeClr>
                    </a:solidFill>
                  </a:tcPr>
                </a:tc>
                <a:tc>
                  <a:txBody>
                    <a:bodyPr/>
                    <a:lstStyle/>
                    <a:p>
                      <a:r>
                        <a:rPr lang="en-US" dirty="0"/>
                        <a:t>Pipe-and-Filter*</a:t>
                      </a:r>
                    </a:p>
                  </a:txBody>
                  <a:tcPr marL="80826" marR="80826">
                    <a:solidFill>
                      <a:schemeClr val="accent2">
                        <a:lumMod val="20000"/>
                        <a:lumOff val="80000"/>
                      </a:schemeClr>
                    </a:solidFill>
                  </a:tcPr>
                </a:tc>
                <a:tc>
                  <a:txBody>
                    <a:bodyPr/>
                    <a:lstStyle/>
                    <a:p>
                      <a:r>
                        <a:rPr lang="en-US" dirty="0"/>
                        <a:t>Platform</a:t>
                      </a:r>
                    </a:p>
                  </a:txBody>
                  <a:tcPr marL="80826" marR="80826">
                    <a:solidFill>
                      <a:schemeClr val="accent2">
                        <a:lumMod val="20000"/>
                        <a:lumOff val="80000"/>
                      </a:schemeClr>
                    </a:solidFill>
                  </a:tcPr>
                </a:tc>
                <a:extLst>
                  <a:ext uri="{0D108BD9-81ED-4DB2-BD59-A6C34878D82A}">
                    <a16:rowId xmlns:a16="http://schemas.microsoft.com/office/drawing/2014/main" val="10003"/>
                  </a:ext>
                </a:extLst>
              </a:tr>
              <a:tr h="343359">
                <a:tc>
                  <a:txBody>
                    <a:bodyPr/>
                    <a:lstStyle/>
                    <a:p>
                      <a:endParaRPr lang="en-US"/>
                    </a:p>
                  </a:txBody>
                  <a:tcPr marL="80826" marR="80826">
                    <a:solidFill>
                      <a:schemeClr val="accent2">
                        <a:lumMod val="20000"/>
                        <a:lumOff val="80000"/>
                      </a:schemeClr>
                    </a:solidFill>
                  </a:tcPr>
                </a:tc>
                <a:tc>
                  <a:txBody>
                    <a:bodyPr/>
                    <a:lstStyle/>
                    <a:p>
                      <a:r>
                        <a:rPr lang="en-US" dirty="0"/>
                        <a:t>Client-Server*</a:t>
                      </a:r>
                    </a:p>
                  </a:txBody>
                  <a:tcPr marL="80826" marR="80826">
                    <a:solidFill>
                      <a:schemeClr val="accent2">
                        <a:lumMod val="20000"/>
                        <a:lumOff val="80000"/>
                      </a:schemeClr>
                    </a:solidFill>
                  </a:tcPr>
                </a:tc>
                <a:tc>
                  <a:txBody>
                    <a:bodyPr/>
                    <a:lstStyle/>
                    <a:p>
                      <a:r>
                        <a:rPr lang="en-US" dirty="0"/>
                        <a:t>Team work allocation</a:t>
                      </a:r>
                    </a:p>
                  </a:txBody>
                  <a:tcPr marL="80826" marR="80826">
                    <a:solidFill>
                      <a:schemeClr val="accent2">
                        <a:lumMod val="20000"/>
                        <a:lumOff val="80000"/>
                      </a:schemeClr>
                    </a:solidFill>
                  </a:tcPr>
                </a:tc>
                <a:extLst>
                  <a:ext uri="{0D108BD9-81ED-4DB2-BD59-A6C34878D82A}">
                    <a16:rowId xmlns:a16="http://schemas.microsoft.com/office/drawing/2014/main" val="10004"/>
                  </a:ext>
                </a:extLst>
              </a:tr>
              <a:tr h="343359">
                <a:tc>
                  <a:txBody>
                    <a:bodyPr/>
                    <a:lstStyle/>
                    <a:p>
                      <a:endParaRPr lang="en-US"/>
                    </a:p>
                  </a:txBody>
                  <a:tcPr marL="80826" marR="80826">
                    <a:solidFill>
                      <a:schemeClr val="accent2">
                        <a:lumMod val="20000"/>
                        <a:lumOff val="80000"/>
                      </a:schemeClr>
                    </a:solidFill>
                  </a:tcPr>
                </a:tc>
                <a:tc>
                  <a:txBody>
                    <a:bodyPr/>
                    <a:lstStyle/>
                    <a:p>
                      <a:r>
                        <a:rPr lang="en-US" dirty="0"/>
                        <a:t>Peer-to-Peer*</a:t>
                      </a:r>
                    </a:p>
                  </a:txBody>
                  <a:tcPr marL="80826" marR="80826">
                    <a:solidFill>
                      <a:schemeClr val="accent2">
                        <a:lumMod val="20000"/>
                        <a:lumOff val="80000"/>
                      </a:schemeClr>
                    </a:solidFill>
                  </a:tcPr>
                </a:tc>
                <a:tc>
                  <a:txBody>
                    <a:bodyPr/>
                    <a:lstStyle/>
                    <a:p>
                      <a:endParaRPr lang="en-US" dirty="0"/>
                    </a:p>
                  </a:txBody>
                  <a:tcPr marL="80826" marR="80826">
                    <a:solidFill>
                      <a:schemeClr val="accent2">
                        <a:lumMod val="20000"/>
                        <a:lumOff val="80000"/>
                      </a:schemeClr>
                    </a:solidFill>
                  </a:tcPr>
                </a:tc>
                <a:extLst>
                  <a:ext uri="{0D108BD9-81ED-4DB2-BD59-A6C34878D82A}">
                    <a16:rowId xmlns:a16="http://schemas.microsoft.com/office/drawing/2014/main" val="10005"/>
                  </a:ext>
                </a:extLst>
              </a:tr>
              <a:tr h="343359">
                <a:tc>
                  <a:txBody>
                    <a:bodyPr/>
                    <a:lstStyle/>
                    <a:p>
                      <a:endParaRPr lang="en-US"/>
                    </a:p>
                  </a:txBody>
                  <a:tcPr marL="80826" marR="80826">
                    <a:solidFill>
                      <a:schemeClr val="accent2">
                        <a:lumMod val="20000"/>
                        <a:lumOff val="80000"/>
                      </a:schemeClr>
                    </a:solidFill>
                  </a:tcPr>
                </a:tc>
                <a:tc>
                  <a:txBody>
                    <a:bodyPr/>
                    <a:lstStyle/>
                    <a:p>
                      <a:r>
                        <a:rPr lang="en-US" dirty="0"/>
                        <a:t>Service-Oriented Architecture*</a:t>
                      </a:r>
                    </a:p>
                  </a:txBody>
                  <a:tcPr marL="80826" marR="80826">
                    <a:solidFill>
                      <a:schemeClr val="accent2">
                        <a:lumMod val="20000"/>
                        <a:lumOff val="80000"/>
                      </a:schemeClr>
                    </a:solidFill>
                  </a:tcPr>
                </a:tc>
                <a:tc>
                  <a:txBody>
                    <a:bodyPr/>
                    <a:lstStyle/>
                    <a:p>
                      <a:endParaRPr lang="en-US" dirty="0"/>
                    </a:p>
                  </a:txBody>
                  <a:tcPr marL="80826" marR="80826">
                    <a:solidFill>
                      <a:schemeClr val="accent2">
                        <a:lumMod val="20000"/>
                        <a:lumOff val="80000"/>
                      </a:schemeClr>
                    </a:solidFill>
                  </a:tcPr>
                </a:tc>
                <a:extLst>
                  <a:ext uri="{0D108BD9-81ED-4DB2-BD59-A6C34878D82A}">
                    <a16:rowId xmlns:a16="http://schemas.microsoft.com/office/drawing/2014/main" val="10006"/>
                  </a:ext>
                </a:extLst>
              </a:tr>
              <a:tr h="343359">
                <a:tc>
                  <a:txBody>
                    <a:bodyPr/>
                    <a:lstStyle/>
                    <a:p>
                      <a:endParaRPr lang="en-US" dirty="0"/>
                    </a:p>
                  </a:txBody>
                  <a:tcPr marL="80826" marR="80826">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Microservices</a:t>
                      </a:r>
                      <a:r>
                        <a:rPr lang="en-US" dirty="0"/>
                        <a:t>*</a:t>
                      </a:r>
                    </a:p>
                  </a:txBody>
                  <a:tcPr marL="80826" marR="80826">
                    <a:solidFill>
                      <a:schemeClr val="accent2">
                        <a:lumMod val="20000"/>
                        <a:lumOff val="80000"/>
                      </a:schemeClr>
                    </a:solidFill>
                  </a:tcPr>
                </a:tc>
                <a:tc>
                  <a:txBody>
                    <a:bodyPr/>
                    <a:lstStyle/>
                    <a:p>
                      <a:endParaRPr lang="en-US" dirty="0"/>
                    </a:p>
                  </a:txBody>
                  <a:tcPr marL="80826" marR="80826">
                    <a:solidFill>
                      <a:schemeClr val="accent2">
                        <a:lumMod val="20000"/>
                        <a:lumOff val="80000"/>
                      </a:schemeClr>
                    </a:solidFill>
                  </a:tcPr>
                </a:tc>
                <a:extLst>
                  <a:ext uri="{0D108BD9-81ED-4DB2-BD59-A6C34878D82A}">
                    <a16:rowId xmlns:a16="http://schemas.microsoft.com/office/drawing/2014/main" val="10007"/>
                  </a:ext>
                </a:extLst>
              </a:tr>
              <a:tr h="343359">
                <a:tc>
                  <a:txBody>
                    <a:bodyPr/>
                    <a:lstStyle/>
                    <a:p>
                      <a:endParaRPr lang="en-US" dirty="0"/>
                    </a:p>
                  </a:txBody>
                  <a:tcPr marL="80826" marR="80826">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Publish-Subscribe (Observer)*</a:t>
                      </a:r>
                    </a:p>
                  </a:txBody>
                  <a:tcPr marL="80826" marR="80826">
                    <a:solidFill>
                      <a:schemeClr val="accent2">
                        <a:lumMod val="20000"/>
                        <a:lumOff val="80000"/>
                      </a:schemeClr>
                    </a:solidFill>
                  </a:tcPr>
                </a:tc>
                <a:tc>
                  <a:txBody>
                    <a:bodyPr/>
                    <a:lstStyle/>
                    <a:p>
                      <a:endParaRPr lang="en-US" dirty="0"/>
                    </a:p>
                  </a:txBody>
                  <a:tcPr marL="80826" marR="80826">
                    <a:solidFill>
                      <a:schemeClr val="accent2">
                        <a:lumMod val="20000"/>
                        <a:lumOff val="80000"/>
                      </a:schemeClr>
                    </a:solidFill>
                  </a:tcPr>
                </a:tc>
                <a:extLst>
                  <a:ext uri="{0D108BD9-81ED-4DB2-BD59-A6C34878D82A}">
                    <a16:rowId xmlns:a16="http://schemas.microsoft.com/office/drawing/2014/main" val="10008"/>
                  </a:ext>
                </a:extLst>
              </a:tr>
              <a:tr h="343359">
                <a:tc>
                  <a:txBody>
                    <a:bodyPr/>
                    <a:lstStyle/>
                    <a:p>
                      <a:endParaRPr lang="en-US" dirty="0"/>
                    </a:p>
                  </a:txBody>
                  <a:tcPr marL="80826" marR="80826">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Shared-Data*</a:t>
                      </a:r>
                    </a:p>
                  </a:txBody>
                  <a:tcPr marL="80826" marR="80826">
                    <a:solidFill>
                      <a:schemeClr val="accent2">
                        <a:lumMod val="20000"/>
                        <a:lumOff val="80000"/>
                      </a:schemeClr>
                    </a:solidFill>
                  </a:tcPr>
                </a:tc>
                <a:tc>
                  <a:txBody>
                    <a:bodyPr/>
                    <a:lstStyle/>
                    <a:p>
                      <a:endParaRPr lang="en-US" dirty="0"/>
                    </a:p>
                  </a:txBody>
                  <a:tcPr marL="80826" marR="80826">
                    <a:solidFill>
                      <a:schemeClr val="accent2">
                        <a:lumMod val="20000"/>
                        <a:lumOff val="80000"/>
                      </a:schemeClr>
                    </a:solidFill>
                  </a:tcPr>
                </a:tc>
                <a:extLst>
                  <a:ext uri="{0D108BD9-81ED-4DB2-BD59-A6C34878D82A}">
                    <a16:rowId xmlns:a16="http://schemas.microsoft.com/office/drawing/2014/main" val="10009"/>
                  </a:ext>
                </a:extLst>
              </a:tr>
              <a:tr h="343359">
                <a:tc>
                  <a:txBody>
                    <a:bodyPr/>
                    <a:lstStyle/>
                    <a:p>
                      <a:endParaRPr lang="en-US" dirty="0"/>
                    </a:p>
                  </a:txBody>
                  <a:tcPr marL="80826" marR="80826">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Black Board*</a:t>
                      </a:r>
                    </a:p>
                  </a:txBody>
                  <a:tcPr marL="80826" marR="80826">
                    <a:solidFill>
                      <a:schemeClr val="accent2">
                        <a:lumMod val="20000"/>
                        <a:lumOff val="80000"/>
                      </a:schemeClr>
                    </a:solidFill>
                  </a:tcPr>
                </a:tc>
                <a:tc>
                  <a:txBody>
                    <a:bodyPr/>
                    <a:lstStyle/>
                    <a:p>
                      <a:endParaRPr lang="en-US" dirty="0"/>
                    </a:p>
                  </a:txBody>
                  <a:tcPr marL="80826" marR="80826">
                    <a:solidFill>
                      <a:schemeClr val="accent2">
                        <a:lumMod val="20000"/>
                        <a:lumOff val="80000"/>
                      </a:schemeClr>
                    </a:solidFill>
                  </a:tcPr>
                </a:tc>
                <a:extLst>
                  <a:ext uri="{0D108BD9-81ED-4DB2-BD59-A6C34878D82A}">
                    <a16:rowId xmlns:a16="http://schemas.microsoft.com/office/drawing/2014/main" val="10010"/>
                  </a:ext>
                </a:extLst>
              </a:tr>
              <a:tr h="343359">
                <a:tc>
                  <a:txBody>
                    <a:bodyPr/>
                    <a:lstStyle/>
                    <a:p>
                      <a:endParaRPr lang="en-US" dirty="0"/>
                    </a:p>
                  </a:txBody>
                  <a:tcPr marL="80826" marR="80826">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Event Driven*</a:t>
                      </a:r>
                    </a:p>
                  </a:txBody>
                  <a:tcPr marL="80826" marR="80826">
                    <a:solidFill>
                      <a:schemeClr val="accent2">
                        <a:lumMod val="20000"/>
                        <a:lumOff val="80000"/>
                      </a:schemeClr>
                    </a:solidFill>
                  </a:tcPr>
                </a:tc>
                <a:tc>
                  <a:txBody>
                    <a:bodyPr/>
                    <a:lstStyle/>
                    <a:p>
                      <a:endParaRPr lang="en-US" dirty="0"/>
                    </a:p>
                  </a:txBody>
                  <a:tcPr marL="80826" marR="80826">
                    <a:solidFill>
                      <a:schemeClr val="accent2">
                        <a:lumMod val="20000"/>
                        <a:lumOff val="80000"/>
                      </a:schemeClr>
                    </a:solidFill>
                  </a:tcPr>
                </a:tc>
                <a:extLst>
                  <a:ext uri="{0D108BD9-81ED-4DB2-BD59-A6C34878D82A}">
                    <a16:rowId xmlns:a16="http://schemas.microsoft.com/office/drawing/2014/main" val="10011"/>
                  </a:ext>
                </a:extLst>
              </a:tr>
            </a:tbl>
          </a:graphicData>
        </a:graphic>
      </p:graphicFrame>
      <p:sp>
        <p:nvSpPr>
          <p:cNvPr id="3" name="TextBox 2"/>
          <p:cNvSpPr txBox="1"/>
          <p:nvPr/>
        </p:nvSpPr>
        <p:spPr>
          <a:xfrm>
            <a:off x="7292211" y="5951306"/>
            <a:ext cx="1851789" cy="369332"/>
          </a:xfrm>
          <a:prstGeom prst="rect">
            <a:avLst/>
          </a:prstGeom>
          <a:noFill/>
        </p:spPr>
        <p:txBody>
          <a:bodyPr wrap="none" rtlCol="0">
            <a:spAutoFit/>
          </a:bodyPr>
          <a:lstStyle/>
          <a:p>
            <a:r>
              <a:rPr lang="en-US" dirty="0"/>
              <a:t>* Detailed below</a:t>
            </a:r>
          </a:p>
        </p:txBody>
      </p:sp>
    </p:spTree>
    <p:extLst>
      <p:ext uri="{BB962C8B-B14F-4D97-AF65-F5344CB8AC3E}">
        <p14:creationId xmlns:p14="http://schemas.microsoft.com/office/powerpoint/2010/main" val="3226336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DC06E-5A46-45D4-B0E1-72EF6E5B32EB}"/>
              </a:ext>
            </a:extLst>
          </p:cNvPr>
          <p:cNvSpPr>
            <a:spLocks noGrp="1"/>
          </p:cNvSpPr>
          <p:nvPr>
            <p:ph type="title"/>
          </p:nvPr>
        </p:nvSpPr>
        <p:spPr/>
        <p:txBody>
          <a:bodyPr/>
          <a:lstStyle/>
          <a:p>
            <a:r>
              <a:rPr lang="en-US" dirty="0"/>
              <a:t>Module Patterns</a:t>
            </a:r>
          </a:p>
        </p:txBody>
      </p:sp>
      <p:sp>
        <p:nvSpPr>
          <p:cNvPr id="4" name="Text Placeholder 3">
            <a:extLst>
              <a:ext uri="{FF2B5EF4-FFF2-40B4-BE49-F238E27FC236}">
                <a16:creationId xmlns:a16="http://schemas.microsoft.com/office/drawing/2014/main" id="{D7BAB57D-D390-4CA5-9D68-4C2614AF21CB}"/>
              </a:ext>
            </a:extLst>
          </p:cNvPr>
          <p:cNvSpPr>
            <a:spLocks noGrp="1"/>
          </p:cNvSpPr>
          <p:nvPr>
            <p:ph type="body" idx="1"/>
          </p:nvPr>
        </p:nvSpPr>
        <p:spPr/>
        <p:txBody>
          <a:bodyPr/>
          <a:lstStyle/>
          <a:p>
            <a:r>
              <a:rPr lang="en-US" dirty="0"/>
              <a:t>decomposition of the system</a:t>
            </a:r>
          </a:p>
        </p:txBody>
      </p:sp>
    </p:spTree>
    <p:extLst>
      <p:ext uri="{BB962C8B-B14F-4D97-AF65-F5344CB8AC3E}">
        <p14:creationId xmlns:p14="http://schemas.microsoft.com/office/powerpoint/2010/main" val="3646458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a:t>
            </a:r>
            <a:r>
              <a:rPr lang="en-US" baseline="0" dirty="0"/>
              <a:t> </a:t>
            </a:r>
            <a:r>
              <a:rPr lang="en-US" dirty="0"/>
              <a:t>Pattern</a:t>
            </a:r>
          </a:p>
        </p:txBody>
      </p:sp>
      <p:sp>
        <p:nvSpPr>
          <p:cNvPr id="3" name="Content Placeholder 2"/>
          <p:cNvSpPr>
            <a:spLocks noGrp="1"/>
          </p:cNvSpPr>
          <p:nvPr>
            <p:ph idx="1"/>
          </p:nvPr>
        </p:nvSpPr>
        <p:spPr/>
        <p:txBody>
          <a:bodyPr>
            <a:noAutofit/>
          </a:bodyPr>
          <a:lstStyle/>
          <a:p>
            <a:r>
              <a:rPr lang="en-US" sz="2000" b="1" i="0" u="none" strike="noStrike" kern="1200" baseline="0" dirty="0">
                <a:solidFill>
                  <a:schemeClr val="tx1"/>
                </a:solidFill>
                <a:latin typeface="+mn-lt"/>
                <a:ea typeface="+mn-ea"/>
                <a:cs typeface="+mn-cs"/>
              </a:rPr>
              <a:t>Context: </a:t>
            </a:r>
            <a:r>
              <a:rPr lang="en-US" sz="2000" i="0" u="none" strike="noStrike" kern="1200" baseline="0" dirty="0">
                <a:solidFill>
                  <a:schemeClr val="tx1"/>
                </a:solidFill>
                <a:latin typeface="+mn-lt"/>
                <a:ea typeface="+mn-ea"/>
                <a:cs typeface="+mn-cs"/>
              </a:rPr>
              <a:t>C</a:t>
            </a:r>
            <a:r>
              <a:rPr lang="en-US" sz="2000" b="0" i="0" u="none" strike="noStrike" kern="1200" baseline="0" dirty="0">
                <a:solidFill>
                  <a:schemeClr val="tx1"/>
                </a:solidFill>
                <a:latin typeface="+mn-lt"/>
                <a:ea typeface="+mn-ea"/>
                <a:cs typeface="+mn-cs"/>
              </a:rPr>
              <a:t>omplex systems need to </a:t>
            </a:r>
            <a:r>
              <a:rPr lang="en-US" sz="2000" b="1" i="0" u="none" strike="noStrike" kern="1200" baseline="0" dirty="0">
                <a:solidFill>
                  <a:schemeClr val="tx1"/>
                </a:solidFill>
                <a:latin typeface="+mn-lt"/>
                <a:ea typeface="+mn-ea"/>
                <a:cs typeface="+mn-cs"/>
              </a:rPr>
              <a:t>develop</a:t>
            </a:r>
            <a:r>
              <a:rPr lang="en-US" sz="2000" b="0" i="0" u="none" strike="noStrike" kern="1200" baseline="0" dirty="0">
                <a:solidFill>
                  <a:schemeClr val="tx1"/>
                </a:solidFill>
                <a:latin typeface="+mn-lt"/>
                <a:ea typeface="+mn-ea"/>
                <a:cs typeface="+mn-cs"/>
              </a:rPr>
              <a:t> and </a:t>
            </a:r>
            <a:r>
              <a:rPr lang="en-US" sz="2000" b="1" i="0" u="none" strike="noStrike" kern="1200" baseline="0" dirty="0">
                <a:solidFill>
                  <a:schemeClr val="tx1"/>
                </a:solidFill>
                <a:latin typeface="+mn-lt"/>
                <a:ea typeface="+mn-ea"/>
                <a:cs typeface="+mn-cs"/>
              </a:rPr>
              <a:t>evolve</a:t>
            </a:r>
            <a:r>
              <a:rPr lang="en-US" sz="2000" b="0" i="0" u="none" strike="noStrike" kern="1200" baseline="0" dirty="0">
                <a:solidFill>
                  <a:schemeClr val="tx1"/>
                </a:solidFill>
                <a:latin typeface="+mn-lt"/>
                <a:ea typeface="+mn-ea"/>
                <a:cs typeface="+mn-cs"/>
              </a:rPr>
              <a:t> portions of the system </a:t>
            </a:r>
            <a:r>
              <a:rPr lang="en-US" sz="2000" b="1" i="0" u="none" strike="noStrike" kern="1200" baseline="0" dirty="0">
                <a:solidFill>
                  <a:schemeClr val="tx1"/>
                </a:solidFill>
                <a:latin typeface="+mn-lt"/>
                <a:ea typeface="+mn-ea"/>
                <a:cs typeface="+mn-cs"/>
              </a:rPr>
              <a:t>independently</a:t>
            </a:r>
            <a:r>
              <a:rPr lang="en-US" sz="2000" b="0" i="0" u="none" strike="noStrike" kern="1200" baseline="0" dirty="0">
                <a:solidFill>
                  <a:schemeClr val="tx1"/>
                </a:solidFill>
                <a:latin typeface="+mn-lt"/>
                <a:ea typeface="+mn-ea"/>
                <a:cs typeface="+mn-cs"/>
              </a:rPr>
              <a:t>. Developers need well-documented </a:t>
            </a:r>
            <a:r>
              <a:rPr lang="en-US" sz="2000" b="1" i="0" u="none" strike="noStrike" kern="1200" baseline="0" dirty="0">
                <a:solidFill>
                  <a:schemeClr val="tx1"/>
                </a:solidFill>
                <a:latin typeface="+mn-lt"/>
                <a:ea typeface="+mn-ea"/>
                <a:cs typeface="+mn-cs"/>
              </a:rPr>
              <a:t>separation of concerns</a:t>
            </a:r>
            <a:r>
              <a:rPr lang="en-US" sz="2000" b="0" i="0" u="none" strike="noStrike" kern="1200" baseline="0" dirty="0">
                <a:solidFill>
                  <a:schemeClr val="tx1"/>
                </a:solidFill>
                <a:latin typeface="+mn-lt"/>
                <a:ea typeface="+mn-ea"/>
                <a:cs typeface="+mn-cs"/>
              </a:rPr>
              <a:t>, so system modules may be independently developed and maintained.</a:t>
            </a:r>
          </a:p>
          <a:p>
            <a:r>
              <a:rPr lang="en-US" sz="2000" b="1" i="0" u="none" strike="noStrike" kern="1200" baseline="0" dirty="0">
                <a:solidFill>
                  <a:schemeClr val="tx1"/>
                </a:solidFill>
                <a:latin typeface="+mn-lt"/>
                <a:ea typeface="+mn-ea"/>
                <a:cs typeface="+mn-cs"/>
              </a:rPr>
              <a:t>Problem: </a:t>
            </a:r>
            <a:r>
              <a:rPr lang="en-US" sz="2000" b="0" i="0" u="none" strike="noStrike" kern="1200" baseline="0" dirty="0">
                <a:solidFill>
                  <a:schemeClr val="tx1"/>
                </a:solidFill>
                <a:latin typeface="+mn-lt"/>
                <a:ea typeface="+mn-ea"/>
                <a:cs typeface="+mn-cs"/>
              </a:rPr>
              <a:t>The software needs to be segmented in such a way that the modules can be </a:t>
            </a:r>
            <a:r>
              <a:rPr lang="en-US" sz="2000" b="1" i="0" u="none" strike="noStrike" kern="1200" baseline="0" dirty="0">
                <a:solidFill>
                  <a:schemeClr val="tx1"/>
                </a:solidFill>
                <a:latin typeface="+mn-lt"/>
                <a:ea typeface="+mn-ea"/>
                <a:cs typeface="+mn-cs"/>
              </a:rPr>
              <a:t>developed and evolved separately </a:t>
            </a:r>
            <a:r>
              <a:rPr lang="en-US" sz="2000" b="0" i="0" u="none" strike="noStrike" kern="1200" baseline="0" dirty="0">
                <a:solidFill>
                  <a:schemeClr val="tx1"/>
                </a:solidFill>
                <a:latin typeface="+mn-lt"/>
                <a:ea typeface="+mn-ea"/>
                <a:cs typeface="+mn-cs"/>
              </a:rPr>
              <a:t>with </a:t>
            </a:r>
            <a:r>
              <a:rPr lang="en-US" sz="2000" b="1" i="0" u="none" strike="noStrike" kern="1200" baseline="0" dirty="0">
                <a:solidFill>
                  <a:schemeClr val="tx1"/>
                </a:solidFill>
                <a:latin typeface="+mn-lt"/>
                <a:ea typeface="+mn-ea"/>
                <a:cs typeface="+mn-cs"/>
              </a:rPr>
              <a:t>little interaction</a:t>
            </a:r>
            <a:r>
              <a:rPr lang="en-US" sz="2000" b="0" i="0" u="none" strike="noStrike" kern="1200" baseline="0" dirty="0">
                <a:solidFill>
                  <a:schemeClr val="tx1"/>
                </a:solidFill>
                <a:latin typeface="+mn-lt"/>
                <a:ea typeface="+mn-ea"/>
                <a:cs typeface="+mn-cs"/>
              </a:rPr>
              <a:t> among the parts, supporting </a:t>
            </a:r>
            <a:r>
              <a:rPr lang="en-US" sz="2000" b="1" i="0" u="none" strike="noStrike" kern="1200" baseline="0" dirty="0">
                <a:solidFill>
                  <a:schemeClr val="tx1"/>
                </a:solidFill>
                <a:latin typeface="+mn-lt"/>
                <a:ea typeface="+mn-ea"/>
                <a:cs typeface="+mn-cs"/>
              </a:rPr>
              <a:t>portability, modifiability, and reuse.</a:t>
            </a:r>
          </a:p>
          <a:p>
            <a:r>
              <a:rPr lang="en-US" sz="2000" b="1" i="0" u="none" strike="noStrike" kern="1200" baseline="0" dirty="0">
                <a:solidFill>
                  <a:schemeClr val="tx1"/>
                </a:solidFill>
                <a:latin typeface="+mn-lt"/>
                <a:ea typeface="+mn-ea"/>
                <a:cs typeface="+mn-cs"/>
              </a:rPr>
              <a:t>Solution: </a:t>
            </a:r>
            <a:r>
              <a:rPr lang="en-US" sz="2000" b="0" i="0" u="none" strike="noStrike" kern="1200" baseline="0" dirty="0">
                <a:solidFill>
                  <a:schemeClr val="tx1"/>
                </a:solidFill>
                <a:latin typeface="+mn-lt"/>
                <a:ea typeface="+mn-ea"/>
                <a:cs typeface="+mn-cs"/>
              </a:rPr>
              <a:t>To achieve this separation of concerns, the layered pattern </a:t>
            </a:r>
            <a:r>
              <a:rPr lang="en-US" sz="2000" b="1" i="0" u="none" strike="noStrike" kern="1200" baseline="0" dirty="0">
                <a:solidFill>
                  <a:schemeClr val="tx1"/>
                </a:solidFill>
                <a:latin typeface="+mn-lt"/>
                <a:ea typeface="+mn-ea"/>
                <a:cs typeface="+mn-cs"/>
              </a:rPr>
              <a:t>divides the software into units called layers</a:t>
            </a:r>
            <a:r>
              <a:rPr lang="en-US" sz="2000" b="0" i="0" u="none" strike="noStrike" kern="1200" baseline="0" dirty="0">
                <a:solidFill>
                  <a:schemeClr val="tx1"/>
                </a:solidFill>
                <a:latin typeface="+mn-lt"/>
                <a:ea typeface="+mn-ea"/>
                <a:cs typeface="+mn-cs"/>
              </a:rPr>
              <a:t>. </a:t>
            </a:r>
            <a:r>
              <a:rPr lang="en-US" sz="2000" b="1" i="0" u="none" strike="noStrike" kern="1200" baseline="0" dirty="0">
                <a:solidFill>
                  <a:schemeClr val="tx1"/>
                </a:solidFill>
                <a:latin typeface="+mn-lt"/>
                <a:ea typeface="+mn-ea"/>
                <a:cs typeface="+mn-cs"/>
              </a:rPr>
              <a:t>Each layer </a:t>
            </a:r>
            <a:r>
              <a:rPr lang="en-US" sz="2000" b="0" i="0" u="none" strike="noStrike" kern="1200" baseline="0" dirty="0">
                <a:solidFill>
                  <a:schemeClr val="tx1"/>
                </a:solidFill>
                <a:latin typeface="+mn-lt"/>
                <a:ea typeface="+mn-ea"/>
                <a:cs typeface="+mn-cs"/>
              </a:rPr>
              <a:t>is a grouping of modules that offers a </a:t>
            </a:r>
            <a:r>
              <a:rPr lang="en-US" sz="2000" b="1" i="0" u="none" strike="noStrike" kern="1200" baseline="0" dirty="0">
                <a:solidFill>
                  <a:schemeClr val="tx1"/>
                </a:solidFill>
                <a:latin typeface="+mn-lt"/>
                <a:ea typeface="+mn-ea"/>
                <a:cs typeface="+mn-cs"/>
              </a:rPr>
              <a:t>cohesive set of services</a:t>
            </a:r>
            <a:r>
              <a:rPr lang="en-US" sz="2000" b="0" i="0" u="none" strike="noStrike" kern="1200" baseline="0" dirty="0">
                <a:solidFill>
                  <a:schemeClr val="tx1"/>
                </a:solidFill>
                <a:latin typeface="+mn-lt"/>
                <a:ea typeface="+mn-ea"/>
                <a:cs typeface="+mn-cs"/>
              </a:rPr>
              <a:t>. The </a:t>
            </a:r>
            <a:r>
              <a:rPr lang="en-US" sz="2000" b="1" i="0" u="none" strike="noStrike" kern="1200" baseline="0" dirty="0">
                <a:solidFill>
                  <a:schemeClr val="tx1"/>
                </a:solidFill>
                <a:latin typeface="+mn-lt"/>
                <a:ea typeface="+mn-ea"/>
                <a:cs typeface="+mn-cs"/>
              </a:rPr>
              <a:t>usage</a:t>
            </a:r>
            <a:r>
              <a:rPr lang="en-US" sz="2000" b="0" i="0" u="none" strike="noStrike" kern="1200" baseline="0" dirty="0">
                <a:solidFill>
                  <a:schemeClr val="tx1"/>
                </a:solidFill>
                <a:latin typeface="+mn-lt"/>
                <a:ea typeface="+mn-ea"/>
                <a:cs typeface="+mn-cs"/>
              </a:rPr>
              <a:t> must be </a:t>
            </a:r>
            <a:r>
              <a:rPr lang="en-US" sz="2000" b="1" i="0" u="none" strike="noStrike" kern="1200" baseline="0" dirty="0">
                <a:solidFill>
                  <a:schemeClr val="tx1"/>
                </a:solidFill>
                <a:latin typeface="+mn-lt"/>
                <a:ea typeface="+mn-ea"/>
                <a:cs typeface="+mn-cs"/>
              </a:rPr>
              <a:t>unidirectional</a:t>
            </a:r>
            <a:r>
              <a:rPr lang="en-US" sz="2000" b="0" i="0" u="none" strike="noStrike" kern="1200" baseline="0" dirty="0">
                <a:solidFill>
                  <a:schemeClr val="tx1"/>
                </a:solidFill>
                <a:latin typeface="+mn-lt"/>
                <a:ea typeface="+mn-ea"/>
                <a:cs typeface="+mn-cs"/>
              </a:rPr>
              <a:t>. Layers completely partition a set of software, and each partition is exposed through a </a:t>
            </a:r>
            <a:r>
              <a:rPr lang="en-US" sz="2000" b="1" i="0" u="none" strike="noStrike" kern="1200" baseline="0" dirty="0">
                <a:solidFill>
                  <a:schemeClr val="tx1"/>
                </a:solidFill>
                <a:latin typeface="+mn-lt"/>
                <a:ea typeface="+mn-ea"/>
                <a:cs typeface="+mn-cs"/>
              </a:rPr>
              <a:t>public interface</a:t>
            </a:r>
            <a:r>
              <a:rPr lang="en-US" sz="2000" b="0" i="0" u="none" strike="noStrike" kern="1200" baseline="0" dirty="0">
                <a:solidFill>
                  <a:schemeClr val="tx1"/>
                </a:solidFill>
                <a:latin typeface="+mn-lt"/>
                <a:ea typeface="+mn-ea"/>
                <a:cs typeface="+mn-cs"/>
              </a:rPr>
              <a:t>. </a:t>
            </a:r>
          </a:p>
        </p:txBody>
      </p:sp>
    </p:spTree>
    <p:extLst>
      <p:ext uri="{BB962C8B-B14F-4D97-AF65-F5344CB8AC3E}">
        <p14:creationId xmlns:p14="http://schemas.microsoft.com/office/powerpoint/2010/main" val="4187353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 Pattern</a:t>
            </a:r>
            <a:r>
              <a:rPr lang="en-US" baseline="0" dirty="0"/>
              <a:t> Example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663" y="2119313"/>
            <a:ext cx="8448675" cy="33979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576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dirty="0"/>
              <a:t>UML Package Notation for Layer Diagrams</a:t>
            </a:r>
          </a:p>
        </p:txBody>
      </p:sp>
      <p:graphicFrame>
        <p:nvGraphicFramePr>
          <p:cNvPr id="4" name="Object 3"/>
          <p:cNvGraphicFramePr>
            <a:graphicFrameLocks noChangeAspect="1"/>
          </p:cNvGraphicFramePr>
          <p:nvPr>
            <p:extLst>
              <p:ext uri="{D42A27DB-BD31-4B8C-83A1-F6EECF244321}">
                <p14:modId xmlns:p14="http://schemas.microsoft.com/office/powerpoint/2010/main" val="3473803777"/>
              </p:ext>
            </p:extLst>
          </p:nvPr>
        </p:nvGraphicFramePr>
        <p:xfrm>
          <a:off x="5259512" y="1446088"/>
          <a:ext cx="2224088" cy="5148916"/>
        </p:xfrm>
        <a:graphic>
          <a:graphicData uri="http://schemas.openxmlformats.org/presentationml/2006/ole">
            <mc:AlternateContent xmlns:mc="http://schemas.openxmlformats.org/markup-compatibility/2006">
              <mc:Choice xmlns:v="urn:schemas-microsoft-com:vml" Requires="v">
                <p:oleObj name="Visio" r:id="rId2" imgW="1390751" imgH="3219585" progId="">
                  <p:embed/>
                </p:oleObj>
              </mc:Choice>
              <mc:Fallback>
                <p:oleObj name="Visio" r:id="rId2" imgW="1390751" imgH="3219585"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9512" y="1446088"/>
                        <a:ext cx="2224088" cy="51489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09600" y="2895600"/>
            <a:ext cx="4267200" cy="1631216"/>
          </a:xfrm>
          <a:prstGeom prst="rect">
            <a:avLst/>
          </a:prstGeom>
          <a:noFill/>
        </p:spPr>
        <p:txBody>
          <a:bodyPr wrap="square" rtlCol="0">
            <a:spAutoFit/>
          </a:bodyPr>
          <a:lstStyle/>
          <a:p>
            <a:pPr fontAlgn="base">
              <a:spcBef>
                <a:spcPct val="0"/>
              </a:spcBef>
              <a:spcAft>
                <a:spcPct val="0"/>
              </a:spcAft>
            </a:pPr>
            <a:r>
              <a:rPr lang="en-US" sz="2000" dirty="0">
                <a:solidFill>
                  <a:srgbClr val="000000"/>
                </a:solidFill>
                <a:cs typeface="Arial" charset="0"/>
              </a:rPr>
              <a:t>Note:  The textbook uses various informal architecture notations.  That is </a:t>
            </a:r>
            <a:r>
              <a:rPr lang="en-US" sz="2000" b="1" dirty="0">
                <a:solidFill>
                  <a:srgbClr val="000000"/>
                </a:solidFill>
                <a:cs typeface="Arial" charset="0"/>
              </a:rPr>
              <a:t>OK if you use legends (keys) </a:t>
            </a:r>
            <a:r>
              <a:rPr lang="en-US" sz="2000" dirty="0">
                <a:solidFill>
                  <a:srgbClr val="000000"/>
                </a:solidFill>
                <a:cs typeface="Arial" charset="0"/>
              </a:rPr>
              <a:t>to explain the components, connectors, and structures.</a:t>
            </a:r>
          </a:p>
        </p:txBody>
      </p:sp>
    </p:spTree>
    <p:extLst>
      <p:ext uri="{BB962C8B-B14F-4D97-AF65-F5344CB8AC3E}">
        <p14:creationId xmlns:p14="http://schemas.microsoft.com/office/powerpoint/2010/main" val="2119930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IT Example</a:t>
            </a:r>
          </a:p>
        </p:txBody>
      </p:sp>
      <p:pic>
        <p:nvPicPr>
          <p:cNvPr id="4" name="Picture 3"/>
          <p:cNvPicPr>
            <a:picLocks noChangeAspect="1"/>
          </p:cNvPicPr>
          <p:nvPr/>
        </p:nvPicPr>
        <p:blipFill>
          <a:blip r:embed="rId2"/>
          <a:stretch>
            <a:fillRect/>
          </a:stretch>
        </p:blipFill>
        <p:spPr>
          <a:xfrm>
            <a:off x="1162692" y="1757909"/>
            <a:ext cx="5486400" cy="4525720"/>
          </a:xfrm>
          <a:prstGeom prst="rect">
            <a:avLst/>
          </a:prstGeom>
        </p:spPr>
      </p:pic>
      <p:sp>
        <p:nvSpPr>
          <p:cNvPr id="5" name="TextBox 4"/>
          <p:cNvSpPr txBox="1"/>
          <p:nvPr/>
        </p:nvSpPr>
        <p:spPr>
          <a:xfrm>
            <a:off x="5808279" y="6453027"/>
            <a:ext cx="3335721" cy="276999"/>
          </a:xfrm>
          <a:prstGeom prst="rect">
            <a:avLst/>
          </a:prstGeom>
          <a:noFill/>
        </p:spPr>
        <p:txBody>
          <a:bodyPr wrap="none" rtlCol="0">
            <a:spAutoFit/>
          </a:bodyPr>
          <a:lstStyle/>
          <a:p>
            <a:r>
              <a:rPr lang="en-US" sz="1200" dirty="0"/>
              <a:t>Software Architecture Patterns, Mark Richards</a:t>
            </a:r>
          </a:p>
        </p:txBody>
      </p:sp>
    </p:spTree>
    <p:extLst>
      <p:ext uri="{BB962C8B-B14F-4D97-AF65-F5344CB8AC3E}">
        <p14:creationId xmlns:p14="http://schemas.microsoft.com/office/powerpoint/2010/main" val="4234516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Layer Pattern Solution</a:t>
            </a:r>
          </a:p>
        </p:txBody>
      </p:sp>
      <p:sp>
        <p:nvSpPr>
          <p:cNvPr id="3" name="Content Placeholder 2"/>
          <p:cNvSpPr>
            <a:spLocks noGrp="1"/>
          </p:cNvSpPr>
          <p:nvPr>
            <p:ph idx="1"/>
          </p:nvPr>
        </p:nvSpPr>
        <p:spPr/>
        <p:txBody>
          <a:bodyPr>
            <a:normAutofit fontScale="92500" lnSpcReduction="20000"/>
          </a:bodyPr>
          <a:lstStyle/>
          <a:p>
            <a:pPr>
              <a:spcBef>
                <a:spcPts val="300"/>
              </a:spcBef>
            </a:pPr>
            <a:r>
              <a:rPr lang="en-US" sz="2000" b="1" i="0" u="none" strike="noStrike" kern="1200" baseline="0" dirty="0">
                <a:solidFill>
                  <a:schemeClr val="tx1"/>
                </a:solidFill>
              </a:rPr>
              <a:t>Overview</a:t>
            </a:r>
            <a:r>
              <a:rPr lang="en-US" sz="2000" b="0" i="0" u="none" strike="noStrike" kern="1200" baseline="0" dirty="0">
                <a:solidFill>
                  <a:schemeClr val="tx1"/>
                </a:solidFill>
              </a:rPr>
              <a:t>: The layered pattern defines layers (groupings of modules that offer a cohesive set of services) and a </a:t>
            </a:r>
            <a:r>
              <a:rPr lang="en-US" sz="2000" i="0" u="none" strike="noStrike" kern="1200" baseline="0" dirty="0">
                <a:solidFill>
                  <a:schemeClr val="tx1"/>
                </a:solidFill>
              </a:rPr>
              <a:t>unidirectional </a:t>
            </a:r>
            <a:r>
              <a:rPr lang="en-US" sz="2000" i="1" u="none" strike="noStrike" kern="1200" baseline="0" dirty="0">
                <a:solidFill>
                  <a:schemeClr val="tx1"/>
                </a:solidFill>
              </a:rPr>
              <a:t>allowed-to-use </a:t>
            </a:r>
            <a:r>
              <a:rPr lang="en-US" sz="2000" i="0" u="none" strike="noStrike" kern="1200" baseline="0" dirty="0">
                <a:solidFill>
                  <a:schemeClr val="tx1"/>
                </a:solidFill>
              </a:rPr>
              <a:t>relation among the layers</a:t>
            </a:r>
            <a:r>
              <a:rPr lang="en-US" sz="2000" b="0" i="0" u="none" strike="noStrike" kern="1200" baseline="0" dirty="0">
                <a:solidFill>
                  <a:schemeClr val="tx1"/>
                </a:solidFill>
              </a:rPr>
              <a:t>. </a:t>
            </a:r>
          </a:p>
          <a:p>
            <a:pPr>
              <a:spcBef>
                <a:spcPts val="300"/>
              </a:spcBef>
            </a:pPr>
            <a:r>
              <a:rPr lang="en-US" sz="2000" b="1" i="0" u="none" strike="noStrike" kern="1200" baseline="0" dirty="0">
                <a:solidFill>
                  <a:schemeClr val="tx1"/>
                </a:solidFill>
              </a:rPr>
              <a:t>Elements</a:t>
            </a:r>
            <a:r>
              <a:rPr lang="en-US" sz="2000" b="0" i="0" u="none" strike="noStrike" kern="1200" baseline="0" dirty="0">
                <a:solidFill>
                  <a:schemeClr val="tx1"/>
                </a:solidFill>
              </a:rPr>
              <a:t>: </a:t>
            </a:r>
            <a:r>
              <a:rPr lang="en-US" sz="2000" b="1" i="1" u="none" strike="noStrike" kern="1200" baseline="0" dirty="0">
                <a:solidFill>
                  <a:schemeClr val="tx1"/>
                </a:solidFill>
              </a:rPr>
              <a:t>Layer</a:t>
            </a:r>
            <a:r>
              <a:rPr lang="en-US" sz="2000" b="1" i="0" u="none" strike="noStrike" kern="1200" baseline="0" dirty="0">
                <a:solidFill>
                  <a:schemeClr val="tx1"/>
                </a:solidFill>
              </a:rPr>
              <a:t>, a kind of module</a:t>
            </a:r>
            <a:r>
              <a:rPr lang="en-US" sz="2000" b="0" i="0" u="none" strike="noStrike" kern="1200" baseline="0" dirty="0">
                <a:solidFill>
                  <a:schemeClr val="tx1"/>
                </a:solidFill>
              </a:rPr>
              <a:t>. The description of a layer should define what modules the layer contains.</a:t>
            </a:r>
          </a:p>
          <a:p>
            <a:pPr>
              <a:spcBef>
                <a:spcPts val="300"/>
              </a:spcBef>
            </a:pPr>
            <a:r>
              <a:rPr lang="en-US" sz="2000" b="1" i="0" u="none" strike="noStrike" kern="1200" baseline="0" dirty="0">
                <a:solidFill>
                  <a:schemeClr val="tx1"/>
                </a:solidFill>
              </a:rPr>
              <a:t>Relations</a:t>
            </a:r>
            <a:r>
              <a:rPr lang="en-US" sz="2000" b="0" i="0" u="none" strike="noStrike" kern="1200" baseline="0" dirty="0">
                <a:solidFill>
                  <a:schemeClr val="tx1"/>
                </a:solidFill>
              </a:rPr>
              <a:t>: </a:t>
            </a:r>
            <a:r>
              <a:rPr lang="en-US" sz="2000" b="1" i="1" u="none" strike="noStrike" kern="1200" baseline="0" dirty="0">
                <a:solidFill>
                  <a:schemeClr val="tx1"/>
                </a:solidFill>
              </a:rPr>
              <a:t>Allowed to use</a:t>
            </a:r>
            <a:r>
              <a:rPr lang="en-US" sz="2000" b="0" i="1" u="none" strike="noStrike" kern="1200" baseline="0" dirty="0">
                <a:solidFill>
                  <a:schemeClr val="tx1"/>
                </a:solidFill>
              </a:rPr>
              <a:t>. </a:t>
            </a:r>
            <a:r>
              <a:rPr lang="en-US" sz="2000" b="0" i="0" u="none" strike="noStrike" kern="1200" baseline="0" dirty="0">
                <a:solidFill>
                  <a:schemeClr val="tx1"/>
                </a:solidFill>
              </a:rPr>
              <a:t>The design should define what the layer usage rules are and any allowable exceptions.</a:t>
            </a:r>
          </a:p>
          <a:p>
            <a:pPr>
              <a:spcBef>
                <a:spcPts val="300"/>
              </a:spcBef>
            </a:pPr>
            <a:r>
              <a:rPr lang="en-US" sz="2000" b="1" i="0" u="none" strike="noStrike" kern="1200" baseline="0" dirty="0">
                <a:solidFill>
                  <a:schemeClr val="tx1"/>
                </a:solidFill>
              </a:rPr>
              <a:t>Constraints</a:t>
            </a:r>
            <a:r>
              <a:rPr lang="en-US" sz="2000" b="0" i="0" u="none" strike="noStrike" kern="1200" baseline="0" dirty="0">
                <a:solidFill>
                  <a:schemeClr val="tx1"/>
                </a:solidFill>
              </a:rPr>
              <a:t>: </a:t>
            </a:r>
          </a:p>
          <a:p>
            <a:pPr lvl="1">
              <a:spcBef>
                <a:spcPts val="300"/>
              </a:spcBef>
            </a:pPr>
            <a:r>
              <a:rPr lang="en-US" sz="2000" b="0" i="0" u="none" strike="noStrike" kern="1200" baseline="0" dirty="0">
                <a:solidFill>
                  <a:schemeClr val="tx1"/>
                </a:solidFill>
              </a:rPr>
              <a:t>Every piece of software is </a:t>
            </a:r>
            <a:r>
              <a:rPr lang="en-US" sz="2000" b="1" i="0" u="none" strike="noStrike" kern="1200" baseline="0" dirty="0">
                <a:solidFill>
                  <a:schemeClr val="tx1"/>
                </a:solidFill>
              </a:rPr>
              <a:t>allocated</a:t>
            </a:r>
            <a:r>
              <a:rPr lang="en-US" sz="2000" b="0" i="0" u="none" strike="noStrike" kern="1200" baseline="0" dirty="0">
                <a:solidFill>
                  <a:schemeClr val="tx1"/>
                </a:solidFill>
              </a:rPr>
              <a:t> to </a:t>
            </a:r>
            <a:r>
              <a:rPr lang="en-US" sz="2000" b="1" i="0" u="none" strike="noStrike" kern="1200" baseline="0" dirty="0">
                <a:solidFill>
                  <a:schemeClr val="tx1"/>
                </a:solidFill>
              </a:rPr>
              <a:t>exactly one layer</a:t>
            </a:r>
            <a:r>
              <a:rPr lang="en-US" sz="2000" b="0" i="0" u="none" strike="noStrike" kern="1200" baseline="0" dirty="0">
                <a:solidFill>
                  <a:schemeClr val="tx1"/>
                </a:solidFill>
              </a:rPr>
              <a:t>.</a:t>
            </a:r>
          </a:p>
          <a:p>
            <a:pPr lvl="1">
              <a:spcBef>
                <a:spcPts val="300"/>
              </a:spcBef>
            </a:pPr>
            <a:r>
              <a:rPr lang="en-US" sz="2000" b="0" i="0" u="none" strike="noStrike" kern="1200" baseline="0" dirty="0">
                <a:solidFill>
                  <a:schemeClr val="tx1"/>
                </a:solidFill>
              </a:rPr>
              <a:t>There are </a:t>
            </a:r>
            <a:r>
              <a:rPr lang="en-US" sz="2000" b="1" i="0" u="none" strike="noStrike" kern="1200" baseline="0" dirty="0">
                <a:solidFill>
                  <a:schemeClr val="tx1"/>
                </a:solidFill>
              </a:rPr>
              <a:t>at least two layers </a:t>
            </a:r>
            <a:r>
              <a:rPr lang="en-US" sz="2000" b="0" i="0" u="none" strike="noStrike" kern="1200" baseline="0" dirty="0">
                <a:solidFill>
                  <a:schemeClr val="tx1"/>
                </a:solidFill>
              </a:rPr>
              <a:t>(but usually there are three or more).</a:t>
            </a:r>
          </a:p>
          <a:p>
            <a:pPr lvl="1">
              <a:spcBef>
                <a:spcPts val="300"/>
              </a:spcBef>
            </a:pPr>
            <a:r>
              <a:rPr lang="en-US" sz="2000" b="0" i="0" u="none" strike="noStrike" kern="1200" baseline="0" dirty="0">
                <a:solidFill>
                  <a:schemeClr val="tx1"/>
                </a:solidFill>
              </a:rPr>
              <a:t>The </a:t>
            </a:r>
            <a:r>
              <a:rPr lang="en-US" sz="2000" b="1" i="1" u="none" strike="noStrike" kern="1200" baseline="0" dirty="0">
                <a:solidFill>
                  <a:schemeClr val="tx1"/>
                </a:solidFill>
              </a:rPr>
              <a:t>allowed-to-use</a:t>
            </a:r>
            <a:r>
              <a:rPr lang="en-US" sz="2000" b="0" i="1" u="none" strike="noStrike" kern="1200" baseline="0" dirty="0">
                <a:solidFill>
                  <a:schemeClr val="tx1"/>
                </a:solidFill>
              </a:rPr>
              <a:t> </a:t>
            </a:r>
            <a:r>
              <a:rPr lang="en-US" sz="2000" b="0" i="0" u="none" strike="noStrike" kern="1200" baseline="0" dirty="0">
                <a:solidFill>
                  <a:schemeClr val="tx1"/>
                </a:solidFill>
              </a:rPr>
              <a:t>relations should </a:t>
            </a:r>
            <a:r>
              <a:rPr lang="en-US" sz="2000" b="1" i="0" u="none" strike="noStrike" kern="1200" baseline="0" dirty="0">
                <a:solidFill>
                  <a:schemeClr val="tx1"/>
                </a:solidFill>
              </a:rPr>
              <a:t>not</a:t>
            </a:r>
            <a:r>
              <a:rPr lang="en-US" sz="2000" b="0" i="0" u="none" strike="noStrike" kern="1200" baseline="0" dirty="0">
                <a:solidFill>
                  <a:schemeClr val="tx1"/>
                </a:solidFill>
              </a:rPr>
              <a:t> be </a:t>
            </a:r>
            <a:r>
              <a:rPr lang="en-US" sz="2000" b="1" i="0" u="none" strike="noStrike" kern="1200" baseline="0" dirty="0">
                <a:solidFill>
                  <a:schemeClr val="tx1"/>
                </a:solidFill>
              </a:rPr>
              <a:t>circular</a:t>
            </a:r>
            <a:r>
              <a:rPr lang="en-US" sz="2000" b="0" i="0" u="none" strike="noStrike" kern="1200" baseline="0" dirty="0">
                <a:solidFill>
                  <a:schemeClr val="tx1"/>
                </a:solidFill>
              </a:rPr>
              <a:t> (i.e., a lower layer cannot use a layer above).</a:t>
            </a:r>
          </a:p>
          <a:p>
            <a:pPr>
              <a:spcBef>
                <a:spcPts val="300"/>
              </a:spcBef>
            </a:pPr>
            <a:r>
              <a:rPr lang="en-US" sz="2000" b="1" i="0" u="none" strike="noStrike" kern="1200" baseline="0" dirty="0">
                <a:solidFill>
                  <a:schemeClr val="tx1"/>
                </a:solidFill>
              </a:rPr>
              <a:t>Weaknesses</a:t>
            </a:r>
            <a:r>
              <a:rPr lang="en-US" sz="2000" b="0" i="0" u="none" strike="noStrike" kern="1200" baseline="0" dirty="0">
                <a:solidFill>
                  <a:schemeClr val="tx1"/>
                </a:solidFill>
              </a:rPr>
              <a:t>: </a:t>
            </a:r>
          </a:p>
          <a:p>
            <a:pPr lvl="1">
              <a:spcBef>
                <a:spcPts val="300"/>
              </a:spcBef>
            </a:pPr>
            <a:r>
              <a:rPr lang="en-US" sz="2000" b="0" i="0" u="none" strike="noStrike" kern="1200" baseline="0" dirty="0">
                <a:solidFill>
                  <a:schemeClr val="tx1"/>
                </a:solidFill>
              </a:rPr>
              <a:t>The addition of layers adds up-front </a:t>
            </a:r>
            <a:r>
              <a:rPr lang="en-US" sz="2000" b="1" i="0" u="none" strike="noStrike" kern="1200" baseline="0" dirty="0">
                <a:solidFill>
                  <a:schemeClr val="tx1"/>
                </a:solidFill>
              </a:rPr>
              <a:t>cost and complexity</a:t>
            </a:r>
            <a:r>
              <a:rPr lang="en-US" sz="2000" b="0" i="0" u="none" strike="noStrike" kern="1200" baseline="0" dirty="0">
                <a:solidFill>
                  <a:schemeClr val="tx1"/>
                </a:solidFill>
              </a:rPr>
              <a:t> to a system.</a:t>
            </a:r>
          </a:p>
          <a:p>
            <a:pPr lvl="1">
              <a:spcBef>
                <a:spcPts val="300"/>
              </a:spcBef>
            </a:pPr>
            <a:r>
              <a:rPr lang="en-US" sz="2000" b="0" i="0" u="none" strike="noStrike" kern="1200" baseline="0" dirty="0">
                <a:solidFill>
                  <a:schemeClr val="tx1"/>
                </a:solidFill>
              </a:rPr>
              <a:t>Layers contribute a </a:t>
            </a:r>
            <a:r>
              <a:rPr lang="en-US" sz="2000" b="1" i="0" u="none" strike="noStrike" kern="1200" baseline="0" dirty="0">
                <a:solidFill>
                  <a:schemeClr val="tx1"/>
                </a:solidFill>
              </a:rPr>
              <a:t>performance penalty</a:t>
            </a:r>
            <a:r>
              <a:rPr lang="en-US" sz="2000" b="0" i="0" u="none" strike="noStrike" kern="1200" baseline="0" dirty="0">
                <a:solidFill>
                  <a:schemeClr val="tx1"/>
                </a:solidFill>
              </a:rPr>
              <a:t>.</a:t>
            </a:r>
            <a:endParaRPr lang="en-US" sz="2000" dirty="0"/>
          </a:p>
        </p:txBody>
      </p:sp>
    </p:spTree>
    <p:extLst>
      <p:ext uri="{BB962C8B-B14F-4D97-AF65-F5344CB8AC3E}">
        <p14:creationId xmlns:p14="http://schemas.microsoft.com/office/powerpoint/2010/main" val="3197843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9E6686-EE44-40FA-B0BC-9141ECEE2253}"/>
              </a:ext>
            </a:extLst>
          </p:cNvPr>
          <p:cNvPicPr>
            <a:picLocks noChangeAspect="1"/>
          </p:cNvPicPr>
          <p:nvPr/>
        </p:nvPicPr>
        <p:blipFill>
          <a:blip r:embed="rId2"/>
          <a:stretch>
            <a:fillRect/>
          </a:stretch>
        </p:blipFill>
        <p:spPr>
          <a:xfrm>
            <a:off x="1597891" y="74846"/>
            <a:ext cx="5800436" cy="5880136"/>
          </a:xfrm>
          <a:prstGeom prst="rect">
            <a:avLst/>
          </a:prstGeom>
        </p:spPr>
      </p:pic>
      <p:sp>
        <p:nvSpPr>
          <p:cNvPr id="10" name="TextBox 9">
            <a:extLst>
              <a:ext uri="{FF2B5EF4-FFF2-40B4-BE49-F238E27FC236}">
                <a16:creationId xmlns:a16="http://schemas.microsoft.com/office/drawing/2014/main" id="{713151F1-8E9A-40A1-A2E6-DE9E7192338C}"/>
              </a:ext>
            </a:extLst>
          </p:cNvPr>
          <p:cNvSpPr txBox="1"/>
          <p:nvPr/>
        </p:nvSpPr>
        <p:spPr>
          <a:xfrm>
            <a:off x="6839528" y="5879053"/>
            <a:ext cx="2304472" cy="461665"/>
          </a:xfrm>
          <a:prstGeom prst="rect">
            <a:avLst/>
          </a:prstGeom>
          <a:noFill/>
        </p:spPr>
        <p:txBody>
          <a:bodyPr wrap="square">
            <a:spAutoFit/>
          </a:bodyPr>
          <a:lstStyle/>
          <a:p>
            <a:r>
              <a:rPr lang="en-US" sz="1200" b="1" dirty="0"/>
              <a:t>Software Architecture Patterns</a:t>
            </a:r>
          </a:p>
          <a:p>
            <a:r>
              <a:rPr lang="en-US" sz="1200" dirty="0"/>
              <a:t>by Mark Richards</a:t>
            </a:r>
          </a:p>
        </p:txBody>
      </p:sp>
    </p:spTree>
    <p:extLst>
      <p:ext uri="{BB962C8B-B14F-4D97-AF65-F5344CB8AC3E}">
        <p14:creationId xmlns:p14="http://schemas.microsoft.com/office/powerpoint/2010/main" val="839345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53EC5-4613-4D13-98AB-E669A154F570}"/>
              </a:ext>
            </a:extLst>
          </p:cNvPr>
          <p:cNvSpPr>
            <a:spLocks noGrp="1"/>
          </p:cNvSpPr>
          <p:nvPr>
            <p:ph type="title"/>
          </p:nvPr>
        </p:nvSpPr>
        <p:spPr/>
        <p:txBody>
          <a:bodyPr/>
          <a:lstStyle/>
          <a:p>
            <a:r>
              <a:rPr lang="en-US" dirty="0"/>
              <a:t>AUTOSAR Layered Architecture</a:t>
            </a:r>
          </a:p>
        </p:txBody>
      </p:sp>
      <p:pic>
        <p:nvPicPr>
          <p:cNvPr id="4" name="Picture 3">
            <a:extLst>
              <a:ext uri="{FF2B5EF4-FFF2-40B4-BE49-F238E27FC236}">
                <a16:creationId xmlns:a16="http://schemas.microsoft.com/office/drawing/2014/main" id="{46ADB5BC-B5DC-419A-86B6-02FD5C9EA26C}"/>
              </a:ext>
            </a:extLst>
          </p:cNvPr>
          <p:cNvPicPr>
            <a:picLocks noChangeAspect="1"/>
          </p:cNvPicPr>
          <p:nvPr/>
        </p:nvPicPr>
        <p:blipFill>
          <a:blip r:embed="rId2"/>
          <a:stretch>
            <a:fillRect/>
          </a:stretch>
        </p:blipFill>
        <p:spPr>
          <a:xfrm>
            <a:off x="822961" y="2160270"/>
            <a:ext cx="7418348" cy="3441422"/>
          </a:xfrm>
          <a:prstGeom prst="rect">
            <a:avLst/>
          </a:prstGeom>
        </p:spPr>
      </p:pic>
    </p:spTree>
    <p:extLst>
      <p:ext uri="{BB962C8B-B14F-4D97-AF65-F5344CB8AC3E}">
        <p14:creationId xmlns:p14="http://schemas.microsoft.com/office/powerpoint/2010/main" val="728086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3581-CCC0-49DB-8589-ED50913437C1}"/>
              </a:ext>
            </a:extLst>
          </p:cNvPr>
          <p:cNvSpPr>
            <a:spLocks noGrp="1"/>
          </p:cNvSpPr>
          <p:nvPr>
            <p:ph type="title"/>
          </p:nvPr>
        </p:nvSpPr>
        <p:spPr/>
        <p:txBody>
          <a:bodyPr/>
          <a:lstStyle/>
          <a:p>
            <a:r>
              <a:rPr lang="en-US" dirty="0"/>
              <a:t>Other Module Patterns</a:t>
            </a:r>
          </a:p>
        </p:txBody>
      </p:sp>
      <p:sp>
        <p:nvSpPr>
          <p:cNvPr id="3" name="Content Placeholder 2">
            <a:extLst>
              <a:ext uri="{FF2B5EF4-FFF2-40B4-BE49-F238E27FC236}">
                <a16:creationId xmlns:a16="http://schemas.microsoft.com/office/drawing/2014/main" id="{554E0C7A-745A-423B-8A7E-9832E7D9F8FA}"/>
              </a:ext>
            </a:extLst>
          </p:cNvPr>
          <p:cNvSpPr>
            <a:spLocks noGrp="1"/>
          </p:cNvSpPr>
          <p:nvPr>
            <p:ph idx="1"/>
          </p:nvPr>
        </p:nvSpPr>
        <p:spPr/>
        <p:txBody>
          <a:bodyPr/>
          <a:lstStyle/>
          <a:p>
            <a:r>
              <a:rPr lang="en-US" b="1" dirty="0"/>
              <a:t>Domain Decomposition </a:t>
            </a:r>
            <a:r>
              <a:rPr lang="en-US" dirty="0"/>
              <a:t>– Application specific domain decomposition of a system.</a:t>
            </a:r>
          </a:p>
          <a:p>
            <a:endParaRPr lang="en-US" dirty="0"/>
          </a:p>
          <a:p>
            <a:r>
              <a:rPr lang="en-US" b="1" dirty="0"/>
              <a:t>Computer Security:</a:t>
            </a:r>
          </a:p>
        </p:txBody>
      </p:sp>
      <p:pic>
        <p:nvPicPr>
          <p:cNvPr id="5" name="Picture 4">
            <a:extLst>
              <a:ext uri="{FF2B5EF4-FFF2-40B4-BE49-F238E27FC236}">
                <a16:creationId xmlns:a16="http://schemas.microsoft.com/office/drawing/2014/main" id="{94F67AF7-EEFF-4BE5-94C1-E705677E8A02}"/>
              </a:ext>
            </a:extLst>
          </p:cNvPr>
          <p:cNvPicPr>
            <a:picLocks noChangeAspect="1"/>
          </p:cNvPicPr>
          <p:nvPr/>
        </p:nvPicPr>
        <p:blipFill>
          <a:blip r:embed="rId2"/>
          <a:stretch>
            <a:fillRect/>
          </a:stretch>
        </p:blipFill>
        <p:spPr>
          <a:xfrm>
            <a:off x="3824889" y="2770909"/>
            <a:ext cx="2961685" cy="2973098"/>
          </a:xfrm>
          <a:prstGeom prst="rect">
            <a:avLst/>
          </a:prstGeom>
        </p:spPr>
      </p:pic>
    </p:spTree>
    <p:extLst>
      <p:ext uri="{BB962C8B-B14F-4D97-AF65-F5344CB8AC3E}">
        <p14:creationId xmlns:p14="http://schemas.microsoft.com/office/powerpoint/2010/main" val="2654047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Topics</a:t>
            </a:r>
          </a:p>
        </p:txBody>
      </p:sp>
      <p:sp>
        <p:nvSpPr>
          <p:cNvPr id="3" name="Content Placeholder 2"/>
          <p:cNvSpPr>
            <a:spLocks noGrp="1"/>
          </p:cNvSpPr>
          <p:nvPr>
            <p:ph idx="1"/>
          </p:nvPr>
        </p:nvSpPr>
        <p:spPr/>
        <p:txBody>
          <a:bodyPr/>
          <a:lstStyle/>
          <a:p>
            <a:r>
              <a:rPr lang="en-AU" dirty="0"/>
              <a:t>What is a Pattern?</a:t>
            </a:r>
          </a:p>
          <a:p>
            <a:r>
              <a:rPr lang="en-AU" dirty="0"/>
              <a:t>Pattern </a:t>
            </a:r>
            <a:r>
              <a:rPr lang="en-AU" dirty="0" err="1"/>
              <a:t>Catalog</a:t>
            </a:r>
            <a:endParaRPr lang="en-AU" dirty="0"/>
          </a:p>
          <a:p>
            <a:pPr lvl="1"/>
            <a:r>
              <a:rPr lang="en-AU" dirty="0"/>
              <a:t>Module patterns</a:t>
            </a:r>
          </a:p>
          <a:p>
            <a:pPr lvl="1"/>
            <a:r>
              <a:rPr lang="en-AU" dirty="0"/>
              <a:t>Component and Connector Patterns</a:t>
            </a:r>
          </a:p>
          <a:p>
            <a:pPr lvl="1"/>
            <a:r>
              <a:rPr lang="en-AU" dirty="0"/>
              <a:t>Allocation Patterns</a:t>
            </a:r>
          </a:p>
        </p:txBody>
      </p:sp>
    </p:spTree>
    <p:extLst>
      <p:ext uri="{BB962C8B-B14F-4D97-AF65-F5344CB8AC3E}">
        <p14:creationId xmlns:p14="http://schemas.microsoft.com/office/powerpoint/2010/main" val="2340449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8D1471-936A-43BD-9073-ED14CCA836B7}"/>
              </a:ext>
            </a:extLst>
          </p:cNvPr>
          <p:cNvSpPr>
            <a:spLocks noGrp="1"/>
          </p:cNvSpPr>
          <p:nvPr>
            <p:ph type="title"/>
          </p:nvPr>
        </p:nvSpPr>
        <p:spPr/>
        <p:txBody>
          <a:bodyPr/>
          <a:lstStyle/>
          <a:p>
            <a:r>
              <a:rPr lang="en-US" dirty="0"/>
              <a:t>Component and Connector Patterns</a:t>
            </a:r>
          </a:p>
        </p:txBody>
      </p:sp>
      <p:sp>
        <p:nvSpPr>
          <p:cNvPr id="5" name="Text Placeholder 4">
            <a:extLst>
              <a:ext uri="{FF2B5EF4-FFF2-40B4-BE49-F238E27FC236}">
                <a16:creationId xmlns:a16="http://schemas.microsoft.com/office/drawing/2014/main" id="{45FD76F8-3E18-47FB-AE85-DD1A3829602F}"/>
              </a:ext>
            </a:extLst>
          </p:cNvPr>
          <p:cNvSpPr>
            <a:spLocks noGrp="1"/>
          </p:cNvSpPr>
          <p:nvPr>
            <p:ph type="body" idx="1"/>
          </p:nvPr>
        </p:nvSpPr>
        <p:spPr/>
        <p:txBody>
          <a:bodyPr/>
          <a:lstStyle/>
          <a:p>
            <a:r>
              <a:rPr lang="en-US" dirty="0"/>
              <a:t>Connecting the system together</a:t>
            </a:r>
          </a:p>
        </p:txBody>
      </p:sp>
    </p:spTree>
    <p:extLst>
      <p:ext uri="{BB962C8B-B14F-4D97-AF65-F5344CB8AC3E}">
        <p14:creationId xmlns:p14="http://schemas.microsoft.com/office/powerpoint/2010/main" val="2907927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Broker Pattern</a:t>
            </a:r>
          </a:p>
        </p:txBody>
      </p:sp>
      <p:sp>
        <p:nvSpPr>
          <p:cNvPr id="3" name="Content Placeholder 2"/>
          <p:cNvSpPr>
            <a:spLocks noGrp="1"/>
          </p:cNvSpPr>
          <p:nvPr>
            <p:ph idx="1"/>
          </p:nvPr>
        </p:nvSpPr>
        <p:spPr/>
        <p:txBody>
          <a:bodyPr>
            <a:noAutofit/>
          </a:bodyPr>
          <a:lstStyle/>
          <a:p>
            <a:r>
              <a:rPr lang="en-US" sz="2000" b="1" dirty="0"/>
              <a:t>Context</a:t>
            </a:r>
            <a:r>
              <a:rPr lang="en-US" sz="2000" dirty="0"/>
              <a:t>: Many systems are constructed from a </a:t>
            </a:r>
            <a:r>
              <a:rPr lang="en-US" sz="2000" b="1" dirty="0"/>
              <a:t>collection of services distributed across multiple servers</a:t>
            </a:r>
            <a:r>
              <a:rPr lang="en-US" sz="2000" dirty="0"/>
              <a:t>. Implementing these systems is </a:t>
            </a:r>
            <a:r>
              <a:rPr lang="en-US" sz="2000" b="1" dirty="0"/>
              <a:t>complex</a:t>
            </a:r>
            <a:r>
              <a:rPr lang="en-US" sz="2000" dirty="0"/>
              <a:t> because you need to worry about how the systems will </a:t>
            </a:r>
            <a:r>
              <a:rPr lang="en-US" sz="2000" b="1" dirty="0"/>
              <a:t>interoperate</a:t>
            </a:r>
            <a:r>
              <a:rPr lang="en-US" sz="2000" dirty="0"/>
              <a:t>—how they will connect to each other and how they will exchange information—as well as the </a:t>
            </a:r>
            <a:r>
              <a:rPr lang="en-US" sz="2000" b="1" dirty="0"/>
              <a:t>availability</a:t>
            </a:r>
            <a:r>
              <a:rPr lang="en-US" sz="2000" dirty="0"/>
              <a:t> of the component services.</a:t>
            </a:r>
          </a:p>
          <a:p>
            <a:r>
              <a:rPr lang="en-US" sz="2000" b="1" dirty="0"/>
              <a:t>Problem</a:t>
            </a:r>
            <a:r>
              <a:rPr lang="en-US" sz="2000" dirty="0"/>
              <a:t>: How do we structure distributed software so that </a:t>
            </a:r>
            <a:r>
              <a:rPr lang="en-US" sz="2000" b="1" dirty="0"/>
              <a:t>service users do not need to know </a:t>
            </a:r>
            <a:r>
              <a:rPr lang="en-US" sz="2000" dirty="0"/>
              <a:t>the nature and location of </a:t>
            </a:r>
            <a:r>
              <a:rPr lang="en-US" sz="2000" b="1" dirty="0"/>
              <a:t>service providers</a:t>
            </a:r>
            <a:r>
              <a:rPr lang="en-US" sz="2000" dirty="0"/>
              <a:t>, making it easy to </a:t>
            </a:r>
            <a:r>
              <a:rPr lang="en-US" sz="2000" b="1" dirty="0"/>
              <a:t>dynamically change </a:t>
            </a:r>
            <a:r>
              <a:rPr lang="en-US" sz="2000" dirty="0"/>
              <a:t>the </a:t>
            </a:r>
            <a:r>
              <a:rPr lang="en-US" sz="2000" b="1" dirty="0"/>
              <a:t>bindings</a:t>
            </a:r>
            <a:r>
              <a:rPr lang="en-US" sz="2000" dirty="0"/>
              <a:t> between users and providers?</a:t>
            </a:r>
          </a:p>
          <a:p>
            <a:r>
              <a:rPr lang="en-US" sz="2000" b="1" dirty="0"/>
              <a:t>Solution</a:t>
            </a:r>
            <a:r>
              <a:rPr lang="en-US" sz="2000" dirty="0"/>
              <a:t>: The broker pattern </a:t>
            </a:r>
            <a:r>
              <a:rPr lang="en-US" sz="2000" b="1" dirty="0"/>
              <a:t>separates users of services </a:t>
            </a:r>
            <a:r>
              <a:rPr lang="en-US" sz="2000" dirty="0"/>
              <a:t>(clients) </a:t>
            </a:r>
            <a:r>
              <a:rPr lang="en-US" sz="2000" b="1" dirty="0"/>
              <a:t>from providers of services </a:t>
            </a:r>
            <a:r>
              <a:rPr lang="en-US" sz="2000" dirty="0"/>
              <a:t>(servers) by inserting an </a:t>
            </a:r>
            <a:r>
              <a:rPr lang="en-US" sz="2000" b="1" dirty="0"/>
              <a:t>intermediary</a:t>
            </a:r>
            <a:r>
              <a:rPr lang="en-US" sz="2000" dirty="0"/>
              <a:t>, called a </a:t>
            </a:r>
            <a:r>
              <a:rPr lang="en-US" sz="2000" b="1" dirty="0"/>
              <a:t>broker</a:t>
            </a:r>
            <a:r>
              <a:rPr lang="en-US" sz="2000" dirty="0"/>
              <a:t>. When a client needs a service, it </a:t>
            </a:r>
            <a:r>
              <a:rPr lang="en-US" sz="2000" b="1" dirty="0"/>
              <a:t>queries a broker </a:t>
            </a:r>
            <a:r>
              <a:rPr lang="en-US" sz="2000" dirty="0"/>
              <a:t>via a service interface. The broker then </a:t>
            </a:r>
            <a:r>
              <a:rPr lang="en-US" sz="2000" b="1" dirty="0"/>
              <a:t>forwards</a:t>
            </a:r>
            <a:r>
              <a:rPr lang="en-US" sz="2000" dirty="0"/>
              <a:t> the client’s service </a:t>
            </a:r>
            <a:r>
              <a:rPr lang="en-US" sz="2000" b="1" dirty="0"/>
              <a:t>request to a server</a:t>
            </a:r>
            <a:r>
              <a:rPr lang="en-US" sz="2000" dirty="0"/>
              <a:t>, which processes the request. </a:t>
            </a:r>
          </a:p>
        </p:txBody>
      </p:sp>
    </p:spTree>
    <p:extLst>
      <p:ext uri="{BB962C8B-B14F-4D97-AF65-F5344CB8AC3E}">
        <p14:creationId xmlns:p14="http://schemas.microsoft.com/office/powerpoint/2010/main" val="2814690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Broker Example</a:t>
            </a:r>
          </a:p>
        </p:txBody>
      </p:sp>
      <p:pic>
        <p:nvPicPr>
          <p:cNvPr id="3074" name="Picture 2" descr="https://i-msdn.sec.s-msft.com/dynimg/IC17067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604" y="1860479"/>
            <a:ext cx="5029200" cy="4850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165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Broker Example</a:t>
            </a:r>
          </a:p>
        </p:txBody>
      </p:sp>
      <p:pic>
        <p:nvPicPr>
          <p:cNvPr id="3" name="Picture 2"/>
          <p:cNvPicPr>
            <a:picLocks noChangeAspect="1"/>
          </p:cNvPicPr>
          <p:nvPr/>
        </p:nvPicPr>
        <p:blipFill rotWithShape="1">
          <a:blip r:embed="rId2" cstate="print"/>
          <a:srcRect l="18741" t="16021" r="7230" b="45695"/>
          <a:stretch/>
        </p:blipFill>
        <p:spPr>
          <a:xfrm>
            <a:off x="822960" y="1589069"/>
            <a:ext cx="7383666" cy="4939702"/>
          </a:xfrm>
          <a:prstGeom prst="rect">
            <a:avLst/>
          </a:prstGeom>
        </p:spPr>
      </p:pic>
    </p:spTree>
    <p:extLst>
      <p:ext uri="{BB962C8B-B14F-4D97-AF65-F5344CB8AC3E}">
        <p14:creationId xmlns:p14="http://schemas.microsoft.com/office/powerpoint/2010/main" val="3300471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Broker Solution – 1</a:t>
            </a:r>
          </a:p>
        </p:txBody>
      </p:sp>
      <p:sp>
        <p:nvSpPr>
          <p:cNvPr id="3" name="Content Placeholder 2"/>
          <p:cNvSpPr>
            <a:spLocks noGrp="1"/>
          </p:cNvSpPr>
          <p:nvPr>
            <p:ph idx="1"/>
          </p:nvPr>
        </p:nvSpPr>
        <p:spPr/>
        <p:txBody>
          <a:bodyPr>
            <a:noAutofit/>
          </a:bodyPr>
          <a:lstStyle/>
          <a:p>
            <a:r>
              <a:rPr lang="en-US" sz="2000" b="0" i="0" u="none" strike="noStrike" kern="1200" baseline="0" dirty="0">
                <a:solidFill>
                  <a:schemeClr val="tx1"/>
                </a:solidFill>
                <a:latin typeface="+mn-lt"/>
                <a:ea typeface="+mn-ea"/>
                <a:cs typeface="+mn-cs"/>
              </a:rPr>
              <a:t>Overview: The broker pattern defines a runtime component, called a broker, that mediates the communication between a number of clients and servers.</a:t>
            </a:r>
          </a:p>
          <a:p>
            <a:r>
              <a:rPr lang="en-US" sz="2000" b="0" i="0" u="none" strike="noStrike" kern="1200" baseline="0" dirty="0">
                <a:solidFill>
                  <a:schemeClr val="tx1"/>
                </a:solidFill>
                <a:latin typeface="+mn-lt"/>
                <a:ea typeface="+mn-ea"/>
                <a:cs typeface="+mn-cs"/>
              </a:rPr>
              <a:t>Elements: </a:t>
            </a:r>
          </a:p>
          <a:p>
            <a:pPr lvl="1"/>
            <a:r>
              <a:rPr lang="en-US" sz="2000" b="0" i="1" u="none" strike="noStrike" kern="1200" baseline="0" dirty="0">
                <a:solidFill>
                  <a:schemeClr val="tx1"/>
                </a:solidFill>
                <a:latin typeface="+mn-lt"/>
                <a:ea typeface="+mn-ea"/>
                <a:cs typeface="+mn-cs"/>
              </a:rPr>
              <a:t>Client, </a:t>
            </a:r>
            <a:r>
              <a:rPr lang="en-US" sz="2000" b="0" i="0" u="none" strike="noStrike" kern="1200" baseline="0" dirty="0">
                <a:solidFill>
                  <a:schemeClr val="tx1"/>
                </a:solidFill>
                <a:latin typeface="+mn-lt"/>
                <a:ea typeface="+mn-ea"/>
                <a:cs typeface="+mn-cs"/>
              </a:rPr>
              <a:t>a requester of services</a:t>
            </a:r>
          </a:p>
          <a:p>
            <a:pPr lvl="1"/>
            <a:r>
              <a:rPr lang="en-US" sz="2000" b="0" i="1" u="none" strike="noStrike" kern="1200" baseline="0" dirty="0">
                <a:solidFill>
                  <a:schemeClr val="tx1"/>
                </a:solidFill>
                <a:latin typeface="+mn-lt"/>
                <a:ea typeface="+mn-ea"/>
                <a:cs typeface="+mn-cs"/>
              </a:rPr>
              <a:t>Server, </a:t>
            </a:r>
            <a:r>
              <a:rPr lang="en-US" sz="2000" b="0" i="0" u="none" strike="noStrike" kern="1200" baseline="0" dirty="0">
                <a:solidFill>
                  <a:schemeClr val="tx1"/>
                </a:solidFill>
                <a:latin typeface="+mn-lt"/>
                <a:ea typeface="+mn-ea"/>
                <a:cs typeface="+mn-cs"/>
              </a:rPr>
              <a:t>a provider of services</a:t>
            </a:r>
          </a:p>
          <a:p>
            <a:pPr lvl="1"/>
            <a:r>
              <a:rPr lang="en-US" sz="2000" b="0" i="1" u="none" strike="noStrike" kern="1200" baseline="0" dirty="0">
                <a:solidFill>
                  <a:schemeClr val="tx1"/>
                </a:solidFill>
                <a:latin typeface="+mn-lt"/>
                <a:ea typeface="+mn-ea"/>
                <a:cs typeface="+mn-cs"/>
              </a:rPr>
              <a:t>Broker, </a:t>
            </a:r>
            <a:r>
              <a:rPr lang="en-US" sz="2000" b="0" i="0" u="none" strike="noStrike" kern="1200" baseline="0" dirty="0">
                <a:solidFill>
                  <a:schemeClr val="tx1"/>
                </a:solidFill>
                <a:latin typeface="+mn-lt"/>
                <a:ea typeface="+mn-ea"/>
                <a:cs typeface="+mn-cs"/>
              </a:rPr>
              <a:t>an intermediary that locates an appropriate server to fulfill a client’s request, forwards the request to the server, and returns the results to the client</a:t>
            </a:r>
          </a:p>
          <a:p>
            <a:pPr lvl="1"/>
            <a:r>
              <a:rPr lang="en-US" sz="2000" b="0" i="1" u="none" strike="noStrike" kern="1200" baseline="0" dirty="0">
                <a:solidFill>
                  <a:schemeClr val="tx1"/>
                </a:solidFill>
                <a:latin typeface="+mn-lt"/>
                <a:ea typeface="+mn-ea"/>
                <a:cs typeface="+mn-cs"/>
              </a:rPr>
              <a:t>Client-side proxy, </a:t>
            </a:r>
            <a:r>
              <a:rPr lang="en-US" sz="2000" b="0" i="0" u="none" strike="noStrike" kern="1200" baseline="0" dirty="0">
                <a:solidFill>
                  <a:schemeClr val="tx1"/>
                </a:solidFill>
                <a:latin typeface="+mn-lt"/>
                <a:ea typeface="+mn-ea"/>
                <a:cs typeface="+mn-cs"/>
              </a:rPr>
              <a:t>an intermediary that manages the actual communication with the broker, including marshaling, sending, and unmarshaling of messages</a:t>
            </a:r>
          </a:p>
          <a:p>
            <a:pPr lvl="1"/>
            <a:r>
              <a:rPr lang="en-US" sz="2000" b="0" i="1" u="none" strike="noStrike" kern="1200" baseline="0" dirty="0">
                <a:solidFill>
                  <a:schemeClr val="tx1"/>
                </a:solidFill>
                <a:latin typeface="+mn-lt"/>
                <a:ea typeface="+mn-ea"/>
                <a:cs typeface="+mn-cs"/>
              </a:rPr>
              <a:t>Server-side proxy, </a:t>
            </a:r>
            <a:r>
              <a:rPr lang="en-US" sz="2000" b="0" i="0" u="none" strike="noStrike" kern="1200" baseline="0" dirty="0">
                <a:solidFill>
                  <a:schemeClr val="tx1"/>
                </a:solidFill>
                <a:latin typeface="+mn-lt"/>
                <a:ea typeface="+mn-ea"/>
                <a:cs typeface="+mn-cs"/>
              </a:rPr>
              <a:t>an intermediary that manages the actual communication with the broker, including marshaling, sending, and unmarshaling of messages</a:t>
            </a:r>
          </a:p>
        </p:txBody>
      </p:sp>
    </p:spTree>
    <p:extLst>
      <p:ext uri="{BB962C8B-B14F-4D97-AF65-F5344CB8AC3E}">
        <p14:creationId xmlns:p14="http://schemas.microsoft.com/office/powerpoint/2010/main" val="473462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Broker Solution - 2</a:t>
            </a:r>
          </a:p>
        </p:txBody>
      </p:sp>
      <p:sp>
        <p:nvSpPr>
          <p:cNvPr id="3" name="Content Placeholder 2"/>
          <p:cNvSpPr>
            <a:spLocks noGrp="1"/>
          </p:cNvSpPr>
          <p:nvPr>
            <p:ph idx="1"/>
          </p:nvPr>
        </p:nvSpPr>
        <p:spPr/>
        <p:txBody>
          <a:bodyPr>
            <a:normAutofit fontScale="55000" lnSpcReduction="20000"/>
          </a:bodyPr>
          <a:lstStyle/>
          <a:p>
            <a:pPr>
              <a:lnSpc>
                <a:spcPct val="110000"/>
              </a:lnSpc>
            </a:pPr>
            <a:r>
              <a:rPr lang="en-US" sz="3200" b="0" i="0" u="none" strike="noStrike" kern="1200" baseline="0" dirty="0">
                <a:solidFill>
                  <a:schemeClr val="tx1"/>
                </a:solidFill>
                <a:latin typeface="+mn-lt"/>
                <a:ea typeface="+mn-ea"/>
                <a:cs typeface="+mn-cs"/>
              </a:rPr>
              <a:t>Relations: The </a:t>
            </a:r>
            <a:r>
              <a:rPr lang="en-US" sz="3200" b="0" i="1" u="none" strike="noStrike" kern="1200" baseline="0" dirty="0">
                <a:solidFill>
                  <a:schemeClr val="tx1"/>
                </a:solidFill>
                <a:latin typeface="+mn-lt"/>
                <a:ea typeface="+mn-ea"/>
                <a:cs typeface="+mn-cs"/>
              </a:rPr>
              <a:t>attachment </a:t>
            </a:r>
            <a:r>
              <a:rPr lang="en-US" sz="3200" b="0" i="0" u="none" strike="noStrike" kern="1200" baseline="0" dirty="0">
                <a:solidFill>
                  <a:schemeClr val="tx1"/>
                </a:solidFill>
                <a:latin typeface="+mn-lt"/>
                <a:ea typeface="+mn-ea"/>
                <a:cs typeface="+mn-cs"/>
              </a:rPr>
              <a:t>relation associates clients (and, optionally, client-side proxies) and servers (and, optionally, server-side proxies) with brokers.</a:t>
            </a:r>
          </a:p>
          <a:p>
            <a:pPr>
              <a:lnSpc>
                <a:spcPct val="110000"/>
              </a:lnSpc>
            </a:pPr>
            <a:r>
              <a:rPr lang="en-US" sz="3200" b="0" i="0" u="none" strike="noStrike" kern="1200" baseline="0" dirty="0">
                <a:solidFill>
                  <a:schemeClr val="tx1"/>
                </a:solidFill>
                <a:latin typeface="+mn-lt"/>
                <a:ea typeface="+mn-ea"/>
                <a:cs typeface="+mn-cs"/>
              </a:rPr>
              <a:t>Constraints: The client can only attach to a broker (potentially via a client-side proxy). The server can only attach to a broker (potentially via a server-side proxy).</a:t>
            </a:r>
          </a:p>
          <a:p>
            <a:pPr>
              <a:lnSpc>
                <a:spcPct val="110000"/>
              </a:lnSpc>
            </a:pPr>
            <a:r>
              <a:rPr lang="en-US" sz="3200" b="0" i="0" u="none" strike="noStrike" kern="1200" baseline="0" dirty="0">
                <a:solidFill>
                  <a:schemeClr val="tx1"/>
                </a:solidFill>
                <a:latin typeface="+mn-lt"/>
                <a:ea typeface="+mn-ea"/>
                <a:cs typeface="+mn-cs"/>
              </a:rPr>
              <a:t>Weaknesses: </a:t>
            </a:r>
          </a:p>
          <a:p>
            <a:pPr lvl="1">
              <a:lnSpc>
                <a:spcPct val="110000"/>
              </a:lnSpc>
            </a:pPr>
            <a:r>
              <a:rPr lang="en-US" sz="2800" b="0" i="0" u="none" strike="noStrike" kern="1200" baseline="0" dirty="0">
                <a:solidFill>
                  <a:schemeClr val="tx1"/>
                </a:solidFill>
                <a:latin typeface="+mn-lt"/>
                <a:ea typeface="+mn-ea"/>
                <a:cs typeface="+mn-cs"/>
              </a:rPr>
              <a:t>Brokers add a layer of indirection, and hence latency, between clients and servers, and that layer may be a communication bottleneck.</a:t>
            </a:r>
          </a:p>
          <a:p>
            <a:pPr lvl="1">
              <a:lnSpc>
                <a:spcPct val="110000"/>
              </a:lnSpc>
            </a:pPr>
            <a:r>
              <a:rPr lang="en-US" sz="2800" b="0" i="0" u="none" strike="noStrike" kern="1200" baseline="0" dirty="0">
                <a:solidFill>
                  <a:schemeClr val="tx1"/>
                </a:solidFill>
                <a:latin typeface="+mn-lt"/>
                <a:ea typeface="+mn-ea"/>
                <a:cs typeface="+mn-cs"/>
              </a:rPr>
              <a:t>The broker can be a single point of failure.</a:t>
            </a:r>
          </a:p>
          <a:p>
            <a:pPr lvl="1">
              <a:lnSpc>
                <a:spcPct val="110000"/>
              </a:lnSpc>
            </a:pPr>
            <a:r>
              <a:rPr lang="en-US" sz="2800" b="0" i="0" u="none" strike="noStrike" kern="1200" baseline="0" dirty="0">
                <a:solidFill>
                  <a:schemeClr val="tx1"/>
                </a:solidFill>
                <a:latin typeface="+mn-lt"/>
                <a:ea typeface="+mn-ea"/>
                <a:cs typeface="+mn-cs"/>
              </a:rPr>
              <a:t>A broker adds up-front complexity.</a:t>
            </a:r>
          </a:p>
          <a:p>
            <a:pPr lvl="1">
              <a:lnSpc>
                <a:spcPct val="110000"/>
              </a:lnSpc>
            </a:pPr>
            <a:r>
              <a:rPr lang="en-US" sz="2800" b="0" i="0" u="none" strike="noStrike" kern="1200" baseline="0" dirty="0">
                <a:solidFill>
                  <a:schemeClr val="tx1"/>
                </a:solidFill>
                <a:latin typeface="+mn-lt"/>
                <a:ea typeface="+mn-ea"/>
                <a:cs typeface="+mn-cs"/>
              </a:rPr>
              <a:t>A broker may be a target for security attacks.</a:t>
            </a:r>
          </a:p>
          <a:p>
            <a:pPr lvl="1">
              <a:lnSpc>
                <a:spcPct val="110000"/>
              </a:lnSpc>
            </a:pPr>
            <a:r>
              <a:rPr lang="en-US" sz="2800" b="0" i="0" u="none" strike="noStrike" kern="1200" baseline="0" dirty="0">
                <a:solidFill>
                  <a:schemeClr val="tx1"/>
                </a:solidFill>
                <a:latin typeface="+mn-lt"/>
                <a:ea typeface="+mn-ea"/>
                <a:cs typeface="+mn-cs"/>
              </a:rPr>
              <a:t>A broker may be difficult to test.</a:t>
            </a:r>
            <a:endParaRPr lang="en-US" dirty="0"/>
          </a:p>
        </p:txBody>
      </p:sp>
    </p:spTree>
    <p:extLst>
      <p:ext uri="{BB962C8B-B14F-4D97-AF65-F5344CB8AC3E}">
        <p14:creationId xmlns:p14="http://schemas.microsoft.com/office/powerpoint/2010/main" val="1666399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6260-6287-4D6F-B87D-F0DBABAB4F20}"/>
              </a:ext>
            </a:extLst>
          </p:cNvPr>
          <p:cNvSpPr>
            <a:spLocks noGrp="1"/>
          </p:cNvSpPr>
          <p:nvPr>
            <p:ph type="title"/>
          </p:nvPr>
        </p:nvSpPr>
        <p:spPr/>
        <p:txBody>
          <a:bodyPr/>
          <a:lstStyle/>
          <a:p>
            <a:r>
              <a:rPr lang="en-US" dirty="0"/>
              <a:t>Broker Patterns in the wild</a:t>
            </a:r>
          </a:p>
        </p:txBody>
      </p:sp>
      <p:sp>
        <p:nvSpPr>
          <p:cNvPr id="3" name="Content Placeholder 2">
            <a:extLst>
              <a:ext uri="{FF2B5EF4-FFF2-40B4-BE49-F238E27FC236}">
                <a16:creationId xmlns:a16="http://schemas.microsoft.com/office/drawing/2014/main" id="{48C51546-4BAD-4415-BC10-71404779A1DD}"/>
              </a:ext>
            </a:extLst>
          </p:cNvPr>
          <p:cNvSpPr>
            <a:spLocks noGrp="1"/>
          </p:cNvSpPr>
          <p:nvPr>
            <p:ph idx="1"/>
          </p:nvPr>
        </p:nvSpPr>
        <p:spPr/>
        <p:txBody>
          <a:bodyPr>
            <a:normAutofit fontScale="92500" lnSpcReduction="10000"/>
          </a:bodyPr>
          <a:lstStyle/>
          <a:p>
            <a:r>
              <a:rPr lang="en-US" dirty="0"/>
              <a:t>CORBA:  Common Object Request Broker Architecture</a:t>
            </a:r>
          </a:p>
          <a:p>
            <a:pPr lvl="1"/>
            <a:r>
              <a:rPr lang="en-US" dirty="0"/>
              <a:t>Actively developed from 1991 – 2002</a:t>
            </a:r>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Enterprise Java Beans</a:t>
            </a:r>
          </a:p>
          <a:p>
            <a:r>
              <a:rPr lang="en-US" dirty="0"/>
              <a:t>Microsoft .NET Platform</a:t>
            </a:r>
          </a:p>
          <a:p>
            <a:r>
              <a:rPr lang="en-US" dirty="0"/>
              <a:t>Apache Kafka </a:t>
            </a:r>
          </a:p>
          <a:p>
            <a:r>
              <a:rPr lang="en-US" dirty="0"/>
              <a:t>Service Oriented Architectures (covered later) depend on the Broker Pattern</a:t>
            </a:r>
          </a:p>
        </p:txBody>
      </p:sp>
      <p:pic>
        <p:nvPicPr>
          <p:cNvPr id="5" name="Picture 4">
            <a:extLst>
              <a:ext uri="{FF2B5EF4-FFF2-40B4-BE49-F238E27FC236}">
                <a16:creationId xmlns:a16="http://schemas.microsoft.com/office/drawing/2014/main" id="{94E2CDB3-A066-4651-8E65-0E8FE089B7EC}"/>
              </a:ext>
            </a:extLst>
          </p:cNvPr>
          <p:cNvPicPr>
            <a:picLocks noChangeAspect="1"/>
          </p:cNvPicPr>
          <p:nvPr/>
        </p:nvPicPr>
        <p:blipFill>
          <a:blip r:embed="rId2"/>
          <a:stretch>
            <a:fillRect/>
          </a:stretch>
        </p:blipFill>
        <p:spPr>
          <a:xfrm>
            <a:off x="1206452" y="2512974"/>
            <a:ext cx="3580156" cy="1807593"/>
          </a:xfrm>
          <a:prstGeom prst="rect">
            <a:avLst/>
          </a:prstGeom>
        </p:spPr>
      </p:pic>
      <p:sp>
        <p:nvSpPr>
          <p:cNvPr id="6" name="TextBox 5">
            <a:hlinkClick r:id="rId3"/>
            <a:extLst>
              <a:ext uri="{FF2B5EF4-FFF2-40B4-BE49-F238E27FC236}">
                <a16:creationId xmlns:a16="http://schemas.microsoft.com/office/drawing/2014/main" id="{2326EF67-5BA8-40EE-BB9A-35BD3E39A278}"/>
              </a:ext>
            </a:extLst>
          </p:cNvPr>
          <p:cNvSpPr txBox="1"/>
          <p:nvPr/>
        </p:nvSpPr>
        <p:spPr>
          <a:xfrm>
            <a:off x="4985566" y="3168289"/>
            <a:ext cx="2917464" cy="307777"/>
          </a:xfrm>
          <a:prstGeom prst="rect">
            <a:avLst/>
          </a:prstGeom>
          <a:noFill/>
        </p:spPr>
        <p:txBody>
          <a:bodyPr wrap="square" rtlCol="0">
            <a:spAutoFit/>
          </a:bodyPr>
          <a:lstStyle/>
          <a:p>
            <a:r>
              <a:rPr lang="en-US" sz="1400" dirty="0">
                <a:hlinkClick r:id="rId3"/>
              </a:rPr>
              <a:t>COBRA Programming Model</a:t>
            </a:r>
            <a:endParaRPr lang="en-US" sz="1400" dirty="0"/>
          </a:p>
        </p:txBody>
      </p:sp>
    </p:spTree>
    <p:extLst>
      <p:ext uri="{BB962C8B-B14F-4D97-AF65-F5344CB8AC3E}">
        <p14:creationId xmlns:p14="http://schemas.microsoft.com/office/powerpoint/2010/main" val="1340635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Model-View-Controller Pattern</a:t>
            </a:r>
          </a:p>
        </p:txBody>
      </p:sp>
      <p:sp>
        <p:nvSpPr>
          <p:cNvPr id="3" name="Content Placeholder 2"/>
          <p:cNvSpPr>
            <a:spLocks noGrp="1"/>
          </p:cNvSpPr>
          <p:nvPr>
            <p:ph idx="1"/>
          </p:nvPr>
        </p:nvSpPr>
        <p:spPr/>
        <p:txBody>
          <a:bodyPr>
            <a:noAutofit/>
          </a:bodyPr>
          <a:lstStyle/>
          <a:p>
            <a:r>
              <a:rPr lang="en-US" sz="2000" b="1" dirty="0"/>
              <a:t>Context</a:t>
            </a:r>
            <a:r>
              <a:rPr lang="en-US" sz="2000" dirty="0"/>
              <a:t>: </a:t>
            </a:r>
            <a:r>
              <a:rPr lang="en-US" sz="2000" b="1" dirty="0"/>
              <a:t>User interface software </a:t>
            </a:r>
            <a:r>
              <a:rPr lang="en-US" sz="2000" dirty="0"/>
              <a:t>is typically the </a:t>
            </a:r>
            <a:r>
              <a:rPr lang="en-US" sz="2000" b="1" dirty="0"/>
              <a:t>most frequently modified</a:t>
            </a:r>
            <a:r>
              <a:rPr lang="en-US" sz="2000" dirty="0"/>
              <a:t> portion of an interactive application.  Users often wish to look at data from different perspectives, such as a bar graph or a pie chart. These representations should both reflect the current state of the data.</a:t>
            </a:r>
          </a:p>
          <a:p>
            <a:r>
              <a:rPr lang="en-US" sz="2000" b="1" dirty="0"/>
              <a:t>Problem</a:t>
            </a:r>
            <a:r>
              <a:rPr lang="en-US" sz="2000" dirty="0"/>
              <a:t>: How can </a:t>
            </a:r>
            <a:r>
              <a:rPr lang="en-US" sz="2000" b="1" dirty="0"/>
              <a:t>user interface functionality</a:t>
            </a:r>
            <a:r>
              <a:rPr lang="en-US" sz="2000" dirty="0"/>
              <a:t> be kept </a:t>
            </a:r>
            <a:r>
              <a:rPr lang="en-US" sz="2000" b="1" dirty="0"/>
              <a:t>separate</a:t>
            </a:r>
            <a:r>
              <a:rPr lang="en-US" sz="2000" dirty="0"/>
              <a:t> from </a:t>
            </a:r>
            <a:r>
              <a:rPr lang="en-US" sz="2000" b="1" dirty="0"/>
              <a:t>application functionality</a:t>
            </a:r>
            <a:r>
              <a:rPr lang="en-US" sz="2000" dirty="0"/>
              <a:t> and yet still be responsive to user input, or to changes in the underlying </a:t>
            </a:r>
            <a:r>
              <a:rPr lang="en-US" sz="2000" b="1" dirty="0"/>
              <a:t>application’s data</a:t>
            </a:r>
            <a:r>
              <a:rPr lang="en-US" sz="2000" dirty="0"/>
              <a:t>? And how can </a:t>
            </a:r>
            <a:r>
              <a:rPr lang="en-US" sz="2000" b="1" dirty="0"/>
              <a:t>multiple views</a:t>
            </a:r>
            <a:r>
              <a:rPr lang="en-US" sz="2000" dirty="0"/>
              <a:t> of the user interface be created, maintained, and coordinated when the underlying </a:t>
            </a:r>
            <a:r>
              <a:rPr lang="en-US" sz="2000" b="1" dirty="0"/>
              <a:t>application data changes</a:t>
            </a:r>
            <a:r>
              <a:rPr lang="en-US" sz="2000" dirty="0"/>
              <a:t>?</a:t>
            </a:r>
          </a:p>
          <a:p>
            <a:r>
              <a:rPr lang="en-US" sz="2000" b="1" dirty="0"/>
              <a:t>Solution</a:t>
            </a:r>
            <a:r>
              <a:rPr lang="en-US" sz="2000" dirty="0"/>
              <a:t>: The model-view-controller (MVC) pattern separates application functionality into three kinds of components:</a:t>
            </a:r>
          </a:p>
          <a:p>
            <a:pPr lvl="1">
              <a:spcBef>
                <a:spcPts val="0"/>
              </a:spcBef>
            </a:pPr>
            <a:r>
              <a:rPr lang="en-US" sz="2000" dirty="0"/>
              <a:t>A </a:t>
            </a:r>
            <a:r>
              <a:rPr lang="en-US" sz="2000" b="1" dirty="0"/>
              <a:t>model</a:t>
            </a:r>
            <a:r>
              <a:rPr lang="en-US" sz="2000" dirty="0"/>
              <a:t>, which contains the </a:t>
            </a:r>
            <a:r>
              <a:rPr lang="en-US" sz="2000" b="1" dirty="0"/>
              <a:t>application’s data</a:t>
            </a:r>
          </a:p>
          <a:p>
            <a:pPr lvl="1">
              <a:spcBef>
                <a:spcPts val="0"/>
              </a:spcBef>
            </a:pPr>
            <a:r>
              <a:rPr lang="en-US" sz="2000" dirty="0"/>
              <a:t>A </a:t>
            </a:r>
            <a:r>
              <a:rPr lang="en-US" sz="2000" b="1" dirty="0"/>
              <a:t>view</a:t>
            </a:r>
            <a:r>
              <a:rPr lang="en-US" sz="2000" dirty="0"/>
              <a:t>, which </a:t>
            </a:r>
            <a:r>
              <a:rPr lang="en-US" sz="2000" b="1" dirty="0"/>
              <a:t>displays</a:t>
            </a:r>
            <a:r>
              <a:rPr lang="en-US" sz="2000" dirty="0"/>
              <a:t> some portion of the underlying </a:t>
            </a:r>
            <a:r>
              <a:rPr lang="en-US" sz="2000" b="1" dirty="0"/>
              <a:t>data and interacts with the user</a:t>
            </a:r>
          </a:p>
          <a:p>
            <a:pPr lvl="1">
              <a:spcBef>
                <a:spcPts val="0"/>
              </a:spcBef>
            </a:pPr>
            <a:r>
              <a:rPr lang="en-US" sz="2000" dirty="0"/>
              <a:t>A </a:t>
            </a:r>
            <a:r>
              <a:rPr lang="en-US" sz="2000" b="1" dirty="0"/>
              <a:t>controller</a:t>
            </a:r>
            <a:r>
              <a:rPr lang="en-US" sz="2000" dirty="0"/>
              <a:t>, which </a:t>
            </a:r>
            <a:r>
              <a:rPr lang="en-US" sz="2000" b="1" dirty="0"/>
              <a:t>mediates between the model and the view</a:t>
            </a:r>
            <a:r>
              <a:rPr lang="en-US" sz="2000" dirty="0"/>
              <a:t> and manages the notifications of state changes</a:t>
            </a:r>
          </a:p>
        </p:txBody>
      </p:sp>
    </p:spTree>
    <p:extLst>
      <p:ext uri="{BB962C8B-B14F-4D97-AF65-F5344CB8AC3E}">
        <p14:creationId xmlns:p14="http://schemas.microsoft.com/office/powerpoint/2010/main" val="239636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MVC Example</a:t>
            </a:r>
          </a:p>
        </p:txBody>
      </p:sp>
      <p:grpSp>
        <p:nvGrpSpPr>
          <p:cNvPr id="21" name="Group 20"/>
          <p:cNvGrpSpPr/>
          <p:nvPr/>
        </p:nvGrpSpPr>
        <p:grpSpPr>
          <a:xfrm>
            <a:off x="388959" y="1705508"/>
            <a:ext cx="8354349" cy="4678573"/>
            <a:chOff x="388959" y="1443224"/>
            <a:chExt cx="8709249" cy="4766199"/>
          </a:xfrm>
        </p:grpSpPr>
        <p:pic>
          <p:nvPicPr>
            <p:cNvPr id="5" name="Picture 3" descr="500px-ModelViewControllerDiagram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9294" y="2031369"/>
              <a:ext cx="6535205" cy="29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5253838" y="1443224"/>
              <a:ext cx="23503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Manage user requests</a:t>
              </a:r>
            </a:p>
            <a:p>
              <a:r>
                <a:rPr lang="en-US" altLang="en-US" sz="1600" dirty="0"/>
                <a:t>Initiates model behavior</a:t>
              </a:r>
            </a:p>
            <a:p>
              <a:r>
                <a:rPr lang="en-US" altLang="en-US" sz="1600" dirty="0"/>
                <a:t>Select view response</a:t>
              </a:r>
            </a:p>
          </p:txBody>
        </p:sp>
        <p:sp>
          <p:nvSpPr>
            <p:cNvPr id="7" name="TextBox 5"/>
            <p:cNvSpPr txBox="1">
              <a:spLocks noChangeArrowheads="1"/>
            </p:cNvSpPr>
            <p:nvPr/>
          </p:nvSpPr>
          <p:spPr bwMode="auto">
            <a:xfrm>
              <a:off x="6590790" y="5000271"/>
              <a:ext cx="25074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Encapsulates application </a:t>
              </a:r>
            </a:p>
            <a:p>
              <a:r>
                <a:rPr lang="en-US" altLang="en-US" sz="1600" dirty="0"/>
                <a:t>functions and data</a:t>
              </a:r>
            </a:p>
          </p:txBody>
        </p:sp>
        <p:sp>
          <p:nvSpPr>
            <p:cNvPr id="8" name="TextBox 6"/>
            <p:cNvSpPr txBox="1">
              <a:spLocks noChangeArrowheads="1"/>
            </p:cNvSpPr>
            <p:nvPr/>
          </p:nvSpPr>
          <p:spPr bwMode="auto">
            <a:xfrm>
              <a:off x="388959" y="5000271"/>
              <a:ext cx="2122697"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t>Receives model data</a:t>
              </a:r>
            </a:p>
            <a:p>
              <a:r>
                <a:rPr lang="en-US" altLang="en-US" sz="1600" dirty="0"/>
                <a:t>Requests model data</a:t>
              </a:r>
            </a:p>
            <a:p>
              <a:r>
                <a:rPr lang="en-US" altLang="en-US" sz="1600" dirty="0"/>
                <a:t>Presents view</a:t>
              </a:r>
            </a:p>
            <a:p>
              <a:endParaRPr lang="en-US" altLang="en-US" sz="1400" dirty="0"/>
            </a:p>
          </p:txBody>
        </p:sp>
        <p:sp>
          <p:nvSpPr>
            <p:cNvPr id="9" name="TextBox 8"/>
            <p:cNvSpPr txBox="1"/>
            <p:nvPr/>
          </p:nvSpPr>
          <p:spPr>
            <a:xfrm>
              <a:off x="5572298" y="3055497"/>
              <a:ext cx="1438214" cy="338554"/>
            </a:xfrm>
            <a:prstGeom prst="rect">
              <a:avLst/>
            </a:prstGeom>
            <a:noFill/>
          </p:spPr>
          <p:txBody>
            <a:bodyPr wrap="none" rtlCol="0">
              <a:spAutoFit/>
            </a:bodyPr>
            <a:lstStyle/>
            <a:p>
              <a:r>
                <a:rPr lang="en-US" sz="1600" dirty="0"/>
                <a:t>State Change</a:t>
              </a:r>
            </a:p>
          </p:txBody>
        </p:sp>
        <p:sp>
          <p:nvSpPr>
            <p:cNvPr id="10" name="TextBox 9"/>
            <p:cNvSpPr txBox="1"/>
            <p:nvPr/>
          </p:nvSpPr>
          <p:spPr>
            <a:xfrm>
              <a:off x="2107171" y="3055497"/>
              <a:ext cx="1488997" cy="338554"/>
            </a:xfrm>
            <a:prstGeom prst="rect">
              <a:avLst/>
            </a:prstGeom>
            <a:noFill/>
          </p:spPr>
          <p:txBody>
            <a:bodyPr wrap="none" rtlCol="0">
              <a:spAutoFit/>
            </a:bodyPr>
            <a:lstStyle/>
            <a:p>
              <a:r>
                <a:rPr lang="en-US" sz="1600" dirty="0"/>
                <a:t>View selection</a:t>
              </a:r>
            </a:p>
          </p:txBody>
        </p:sp>
        <p:sp>
          <p:nvSpPr>
            <p:cNvPr id="11" name="TextBox 10"/>
            <p:cNvSpPr txBox="1"/>
            <p:nvPr/>
          </p:nvSpPr>
          <p:spPr>
            <a:xfrm>
              <a:off x="3743498" y="4722175"/>
              <a:ext cx="1828800" cy="338554"/>
            </a:xfrm>
            <a:prstGeom prst="rect">
              <a:avLst/>
            </a:prstGeom>
            <a:noFill/>
          </p:spPr>
          <p:txBody>
            <a:bodyPr wrap="square" rtlCol="0">
              <a:spAutoFit/>
            </a:bodyPr>
            <a:lstStyle/>
            <a:p>
              <a:r>
                <a:rPr lang="en-US" sz="1600" dirty="0">
                  <a:latin typeface="+mj-lt"/>
                </a:rPr>
                <a:t>State query</a:t>
              </a:r>
            </a:p>
          </p:txBody>
        </p:sp>
        <p:sp>
          <p:nvSpPr>
            <p:cNvPr id="12" name="TextBox 11"/>
            <p:cNvSpPr txBox="1"/>
            <p:nvPr/>
          </p:nvSpPr>
          <p:spPr>
            <a:xfrm>
              <a:off x="3571816" y="3940913"/>
              <a:ext cx="1938351" cy="338554"/>
            </a:xfrm>
            <a:prstGeom prst="rect">
              <a:avLst/>
            </a:prstGeom>
            <a:noFill/>
          </p:spPr>
          <p:txBody>
            <a:bodyPr wrap="none" rtlCol="0">
              <a:spAutoFit/>
            </a:bodyPr>
            <a:lstStyle/>
            <a:p>
              <a:r>
                <a:rPr lang="en-US" sz="1600" dirty="0">
                  <a:latin typeface="+mj-lt"/>
                </a:rPr>
                <a:t>Change</a:t>
              </a:r>
              <a:r>
                <a:rPr lang="en-US" sz="1600" dirty="0"/>
                <a:t> notification</a:t>
              </a:r>
            </a:p>
          </p:txBody>
        </p:sp>
        <p:sp>
          <p:nvSpPr>
            <p:cNvPr id="13" name="TextBox 12"/>
            <p:cNvSpPr txBox="1"/>
            <p:nvPr/>
          </p:nvSpPr>
          <p:spPr>
            <a:xfrm>
              <a:off x="914400" y="2204879"/>
              <a:ext cx="1279517" cy="338554"/>
            </a:xfrm>
            <a:prstGeom prst="rect">
              <a:avLst/>
            </a:prstGeom>
            <a:noFill/>
          </p:spPr>
          <p:txBody>
            <a:bodyPr wrap="none" rtlCol="0">
              <a:spAutoFit/>
            </a:bodyPr>
            <a:lstStyle/>
            <a:p>
              <a:r>
                <a:rPr lang="en-US" sz="1600" dirty="0">
                  <a:latin typeface="+mj-lt"/>
                </a:rPr>
                <a:t>User events</a:t>
              </a:r>
            </a:p>
          </p:txBody>
        </p:sp>
        <p:grpSp>
          <p:nvGrpSpPr>
            <p:cNvPr id="20" name="Group 19"/>
            <p:cNvGrpSpPr/>
            <p:nvPr/>
          </p:nvGrpSpPr>
          <p:grpSpPr>
            <a:xfrm>
              <a:off x="3377394" y="5557806"/>
              <a:ext cx="2349282" cy="651617"/>
              <a:chOff x="838200" y="5225534"/>
              <a:chExt cx="2349282" cy="651617"/>
            </a:xfrm>
          </p:grpSpPr>
          <p:cxnSp>
            <p:nvCxnSpPr>
              <p:cNvPr id="15" name="Straight Arrow Connector 14"/>
              <p:cNvCxnSpPr/>
              <p:nvPr/>
            </p:nvCxnSpPr>
            <p:spPr bwMode="auto">
              <a:xfrm>
                <a:off x="838200" y="5410200"/>
                <a:ext cx="838200" cy="0"/>
              </a:xfrm>
              <a:prstGeom prst="straightConnector1">
                <a:avLst/>
              </a:prstGeom>
              <a:noFill/>
              <a:ln w="38100"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a:off x="841310" y="5715000"/>
                <a:ext cx="838200" cy="0"/>
              </a:xfrm>
              <a:prstGeom prst="straightConnector1">
                <a:avLst/>
              </a:prstGeom>
              <a:noFill/>
              <a:ln w="38100" cap="flat" cmpd="sng" algn="ctr">
                <a:solidFill>
                  <a:schemeClr val="tx1"/>
                </a:solidFill>
                <a:prstDash val="dash"/>
                <a:round/>
                <a:headEnd type="none" w="med" len="med"/>
                <a:tailEnd type="triangle"/>
              </a:ln>
              <a:effectLst/>
            </p:spPr>
          </p:cxnSp>
          <p:sp>
            <p:nvSpPr>
              <p:cNvPr id="18" name="TextBox 17"/>
              <p:cNvSpPr txBox="1"/>
              <p:nvPr/>
            </p:nvSpPr>
            <p:spPr>
              <a:xfrm>
                <a:off x="1835830" y="5225534"/>
                <a:ext cx="1351652" cy="369332"/>
              </a:xfrm>
              <a:prstGeom prst="rect">
                <a:avLst/>
              </a:prstGeom>
              <a:noFill/>
            </p:spPr>
            <p:txBody>
              <a:bodyPr wrap="none" rtlCol="0">
                <a:spAutoFit/>
              </a:bodyPr>
              <a:lstStyle/>
              <a:p>
                <a:r>
                  <a:rPr lang="en-US" dirty="0"/>
                  <a:t>Invocations</a:t>
                </a:r>
              </a:p>
            </p:txBody>
          </p:sp>
          <p:sp>
            <p:nvSpPr>
              <p:cNvPr id="19" name="TextBox 18"/>
              <p:cNvSpPr txBox="1"/>
              <p:nvPr/>
            </p:nvSpPr>
            <p:spPr>
              <a:xfrm>
                <a:off x="1835830" y="5507819"/>
                <a:ext cx="889987" cy="369332"/>
              </a:xfrm>
              <a:prstGeom prst="rect">
                <a:avLst/>
              </a:prstGeom>
              <a:noFill/>
            </p:spPr>
            <p:txBody>
              <a:bodyPr wrap="none" rtlCol="0">
                <a:spAutoFit/>
              </a:bodyPr>
              <a:lstStyle/>
              <a:p>
                <a:r>
                  <a:rPr lang="en-US" dirty="0"/>
                  <a:t>Events</a:t>
                </a:r>
              </a:p>
            </p:txBody>
          </p:sp>
        </p:grpSp>
      </p:grpSp>
    </p:spTree>
    <p:extLst>
      <p:ext uri="{BB962C8B-B14F-4D97-AF65-F5344CB8AC3E}">
        <p14:creationId xmlns:p14="http://schemas.microsoft.com/office/powerpoint/2010/main" val="207258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MVC Solution - 1</a:t>
            </a:r>
          </a:p>
        </p:txBody>
      </p:sp>
      <p:sp>
        <p:nvSpPr>
          <p:cNvPr id="3" name="Content Placeholder 2"/>
          <p:cNvSpPr>
            <a:spLocks noGrp="1"/>
          </p:cNvSpPr>
          <p:nvPr>
            <p:ph idx="1"/>
          </p:nvPr>
        </p:nvSpPr>
        <p:spPr/>
        <p:txBody>
          <a:bodyPr>
            <a:normAutofit fontScale="77500" lnSpcReduction="20000"/>
          </a:bodyPr>
          <a:lstStyle/>
          <a:p>
            <a:pPr>
              <a:lnSpc>
                <a:spcPct val="100000"/>
              </a:lnSpc>
            </a:pPr>
            <a:r>
              <a:rPr lang="en-US" sz="3200" b="0" i="0" u="none" strike="noStrike" kern="1200" baseline="0" dirty="0">
                <a:solidFill>
                  <a:schemeClr val="tx1"/>
                </a:solidFill>
                <a:latin typeface="+mn-lt"/>
                <a:ea typeface="+mn-ea"/>
                <a:cs typeface="+mn-cs"/>
              </a:rPr>
              <a:t>Overview: The MVC pattern breaks system functionality into three components: a</a:t>
            </a:r>
            <a:r>
              <a:rPr lang="en-US" sz="3200" b="0" i="0" u="none" strike="noStrike" kern="1200" dirty="0">
                <a:solidFill>
                  <a:schemeClr val="tx1"/>
                </a:solidFill>
                <a:latin typeface="+mn-lt"/>
                <a:ea typeface="+mn-ea"/>
                <a:cs typeface="+mn-cs"/>
              </a:rPr>
              <a:t> </a:t>
            </a:r>
            <a:r>
              <a:rPr lang="en-US" sz="3200" b="0" i="0" u="none" strike="noStrike" kern="1200" baseline="0" dirty="0">
                <a:solidFill>
                  <a:schemeClr val="tx1"/>
                </a:solidFill>
                <a:latin typeface="+mn-lt"/>
                <a:ea typeface="+mn-ea"/>
                <a:cs typeface="+mn-cs"/>
              </a:rPr>
              <a:t>model, a view, and a controller that mediates between the model and the view.</a:t>
            </a:r>
          </a:p>
          <a:p>
            <a:pPr>
              <a:lnSpc>
                <a:spcPct val="100000"/>
              </a:lnSpc>
            </a:pPr>
            <a:r>
              <a:rPr lang="en-US" sz="3200" b="0" i="0" u="none" strike="noStrike" kern="1200" baseline="0" dirty="0">
                <a:solidFill>
                  <a:schemeClr val="tx1"/>
                </a:solidFill>
                <a:latin typeface="+mn-lt"/>
                <a:ea typeface="+mn-ea"/>
                <a:cs typeface="+mn-cs"/>
              </a:rPr>
              <a:t>Elements: </a:t>
            </a:r>
          </a:p>
          <a:p>
            <a:pPr lvl="1">
              <a:lnSpc>
                <a:spcPct val="100000"/>
              </a:lnSpc>
            </a:pPr>
            <a:r>
              <a:rPr lang="en-US" sz="2800" b="0" i="0" u="none" strike="noStrike" kern="1200" baseline="0" dirty="0">
                <a:solidFill>
                  <a:schemeClr val="tx1"/>
                </a:solidFill>
                <a:latin typeface="+mn-lt"/>
                <a:ea typeface="+mn-ea"/>
                <a:cs typeface="+mn-cs"/>
              </a:rPr>
              <a:t>The </a:t>
            </a:r>
            <a:r>
              <a:rPr lang="en-US" sz="2800" b="0" i="1" u="none" strike="noStrike" kern="1200" baseline="0" dirty="0">
                <a:solidFill>
                  <a:schemeClr val="tx1"/>
                </a:solidFill>
                <a:latin typeface="+mn-lt"/>
                <a:ea typeface="+mn-ea"/>
                <a:cs typeface="+mn-cs"/>
              </a:rPr>
              <a:t>model </a:t>
            </a:r>
            <a:r>
              <a:rPr lang="en-US" sz="2800" b="0" i="0" u="none" strike="noStrike" kern="1200" baseline="0" dirty="0">
                <a:solidFill>
                  <a:schemeClr val="tx1"/>
                </a:solidFill>
                <a:latin typeface="+mn-lt"/>
                <a:ea typeface="+mn-ea"/>
                <a:cs typeface="+mn-cs"/>
              </a:rPr>
              <a:t>is a representation of the application data or state, and it contains (or provides an interface  to) application logic.</a:t>
            </a:r>
          </a:p>
          <a:p>
            <a:pPr lvl="1">
              <a:lnSpc>
                <a:spcPct val="100000"/>
              </a:lnSpc>
            </a:pPr>
            <a:r>
              <a:rPr lang="en-US" sz="2800" b="0" i="0" u="none" strike="noStrike" kern="1200" baseline="0" dirty="0">
                <a:solidFill>
                  <a:schemeClr val="tx1"/>
                </a:solidFill>
                <a:latin typeface="+mn-lt"/>
                <a:ea typeface="+mn-ea"/>
                <a:cs typeface="+mn-cs"/>
              </a:rPr>
              <a:t>The </a:t>
            </a:r>
            <a:r>
              <a:rPr lang="en-US" sz="2800" b="0" i="1" u="none" strike="noStrike" kern="1200" baseline="0" dirty="0">
                <a:solidFill>
                  <a:schemeClr val="tx1"/>
                </a:solidFill>
                <a:latin typeface="+mn-lt"/>
                <a:ea typeface="+mn-ea"/>
                <a:cs typeface="+mn-cs"/>
              </a:rPr>
              <a:t>view </a:t>
            </a:r>
            <a:r>
              <a:rPr lang="en-US" sz="2800" b="0" i="0" u="none" strike="noStrike" kern="1200" baseline="0" dirty="0">
                <a:solidFill>
                  <a:schemeClr val="tx1"/>
                </a:solidFill>
                <a:latin typeface="+mn-lt"/>
                <a:ea typeface="+mn-ea"/>
                <a:cs typeface="+mn-cs"/>
              </a:rPr>
              <a:t>is a user interface component that either produces a representation of the model for the user or allows for some form of user input, or both.</a:t>
            </a:r>
          </a:p>
          <a:p>
            <a:pPr lvl="1">
              <a:lnSpc>
                <a:spcPct val="100000"/>
              </a:lnSpc>
            </a:pPr>
            <a:r>
              <a:rPr lang="en-US" sz="2800" b="0" i="0" u="none" strike="noStrike" kern="1200" baseline="0" dirty="0">
                <a:solidFill>
                  <a:schemeClr val="tx1"/>
                </a:solidFill>
                <a:latin typeface="+mn-lt"/>
                <a:ea typeface="+mn-ea"/>
                <a:cs typeface="+mn-cs"/>
              </a:rPr>
              <a:t>The </a:t>
            </a:r>
            <a:r>
              <a:rPr lang="en-US" sz="2800" b="0" i="1" u="none" strike="noStrike" kern="1200" baseline="0" dirty="0">
                <a:solidFill>
                  <a:schemeClr val="tx1"/>
                </a:solidFill>
                <a:latin typeface="+mn-lt"/>
                <a:ea typeface="+mn-ea"/>
                <a:cs typeface="+mn-cs"/>
              </a:rPr>
              <a:t>controller </a:t>
            </a:r>
            <a:r>
              <a:rPr lang="en-US" sz="2800" b="0" i="0" u="none" strike="noStrike" kern="1200" baseline="0" dirty="0">
                <a:solidFill>
                  <a:schemeClr val="tx1"/>
                </a:solidFill>
                <a:latin typeface="+mn-lt"/>
                <a:ea typeface="+mn-ea"/>
                <a:cs typeface="+mn-cs"/>
              </a:rPr>
              <a:t>manages the interaction between the model and the view, translating user actions into changes to the model or changes to the view.</a:t>
            </a:r>
          </a:p>
        </p:txBody>
      </p:sp>
    </p:spTree>
    <p:extLst>
      <p:ext uri="{BB962C8B-B14F-4D97-AF65-F5344CB8AC3E}">
        <p14:creationId xmlns:p14="http://schemas.microsoft.com/office/powerpoint/2010/main" val="1398356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Architectural Styles (Patterns)</a:t>
            </a:r>
          </a:p>
        </p:txBody>
      </p:sp>
      <p:pic>
        <p:nvPicPr>
          <p:cNvPr id="47106" name="Picture 2"/>
          <p:cNvPicPr>
            <a:picLocks noGrp="1" noChangeAspect="1" noChangeArrowheads="1"/>
          </p:cNvPicPr>
          <p:nvPr>
            <p:ph idx="4294967295"/>
          </p:nvPr>
        </p:nvPicPr>
        <p:blipFill>
          <a:blip r:embed="rId2" cstate="print"/>
          <a:stretch>
            <a:fillRect/>
          </a:stretch>
        </p:blipFill>
        <p:spPr bwMode="auto">
          <a:xfrm>
            <a:off x="1151572" y="1737361"/>
            <a:ext cx="6886575" cy="4575175"/>
          </a:xfrm>
          <a:prstGeom prst="rect">
            <a:avLst/>
          </a:prstGeom>
          <a:noFill/>
          <a:ln w="9525">
            <a:noFill/>
            <a:miter lim="800000"/>
            <a:headEnd/>
            <a:tailEnd/>
          </a:ln>
        </p:spPr>
      </p:pic>
    </p:spTree>
    <p:extLst>
      <p:ext uri="{BB962C8B-B14F-4D97-AF65-F5344CB8AC3E}">
        <p14:creationId xmlns:p14="http://schemas.microsoft.com/office/powerpoint/2010/main" val="1975143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MVC Solution - 2</a:t>
            </a:r>
          </a:p>
        </p:txBody>
      </p:sp>
      <p:sp>
        <p:nvSpPr>
          <p:cNvPr id="3" name="Content Placeholder 2"/>
          <p:cNvSpPr>
            <a:spLocks noGrp="1"/>
          </p:cNvSpPr>
          <p:nvPr>
            <p:ph idx="1"/>
          </p:nvPr>
        </p:nvSpPr>
        <p:spPr/>
        <p:txBody>
          <a:bodyPr>
            <a:normAutofit fontScale="70000" lnSpcReduction="20000"/>
          </a:bodyPr>
          <a:lstStyle/>
          <a:p>
            <a:pPr>
              <a:lnSpc>
                <a:spcPct val="100000"/>
              </a:lnSpc>
            </a:pPr>
            <a:r>
              <a:rPr lang="en-US" sz="3200" b="0" i="0" u="none" strike="noStrike" kern="1200" baseline="0" dirty="0">
                <a:solidFill>
                  <a:schemeClr val="tx1"/>
                </a:solidFill>
                <a:latin typeface="+mn-lt"/>
                <a:ea typeface="+mn-ea"/>
                <a:cs typeface="+mn-cs"/>
              </a:rPr>
              <a:t>Relations: The </a:t>
            </a:r>
            <a:r>
              <a:rPr lang="en-US" sz="3200" b="0" i="1" u="none" strike="noStrike" kern="1200" baseline="0" dirty="0">
                <a:solidFill>
                  <a:schemeClr val="tx1"/>
                </a:solidFill>
                <a:latin typeface="+mn-lt"/>
                <a:ea typeface="+mn-ea"/>
                <a:cs typeface="+mn-cs"/>
              </a:rPr>
              <a:t>notifies </a:t>
            </a:r>
            <a:r>
              <a:rPr lang="en-US" sz="3200" b="0" i="0" u="none" strike="noStrike" kern="1200" baseline="0" dirty="0">
                <a:solidFill>
                  <a:schemeClr val="tx1"/>
                </a:solidFill>
                <a:latin typeface="+mn-lt"/>
                <a:ea typeface="+mn-ea"/>
                <a:cs typeface="+mn-cs"/>
              </a:rPr>
              <a:t>relation connects instances of model, view, and controller, notifying elements of relevant state changes.</a:t>
            </a:r>
          </a:p>
          <a:p>
            <a:pPr>
              <a:lnSpc>
                <a:spcPct val="100000"/>
              </a:lnSpc>
            </a:pPr>
            <a:r>
              <a:rPr lang="en-US" sz="3200" b="0" i="0" u="none" strike="noStrike" kern="1200" baseline="0" dirty="0">
                <a:solidFill>
                  <a:schemeClr val="tx1"/>
                </a:solidFill>
                <a:latin typeface="+mn-lt"/>
                <a:ea typeface="+mn-ea"/>
                <a:cs typeface="+mn-cs"/>
              </a:rPr>
              <a:t>Constraints: </a:t>
            </a:r>
          </a:p>
          <a:p>
            <a:pPr lvl="1">
              <a:lnSpc>
                <a:spcPct val="100000"/>
              </a:lnSpc>
            </a:pPr>
            <a:r>
              <a:rPr lang="en-US" sz="2800" b="0" i="0" u="none" strike="noStrike" kern="1200" baseline="0" dirty="0">
                <a:solidFill>
                  <a:schemeClr val="tx1"/>
                </a:solidFill>
                <a:latin typeface="+mn-lt"/>
                <a:ea typeface="+mn-ea"/>
                <a:cs typeface="+mn-cs"/>
              </a:rPr>
              <a:t>There must be at least one instance each of model, view, and controller.</a:t>
            </a:r>
          </a:p>
          <a:p>
            <a:pPr lvl="1">
              <a:lnSpc>
                <a:spcPct val="100000"/>
              </a:lnSpc>
            </a:pPr>
            <a:r>
              <a:rPr lang="en-US" sz="2800" b="0" i="0" u="none" strike="noStrike" kern="1200" baseline="0" dirty="0">
                <a:solidFill>
                  <a:schemeClr val="tx1"/>
                </a:solidFill>
                <a:latin typeface="+mn-lt"/>
                <a:ea typeface="+mn-ea"/>
                <a:cs typeface="+mn-cs"/>
              </a:rPr>
              <a:t>The model component should not interact directly with the controller.</a:t>
            </a:r>
          </a:p>
          <a:p>
            <a:pPr>
              <a:lnSpc>
                <a:spcPct val="100000"/>
              </a:lnSpc>
            </a:pPr>
            <a:r>
              <a:rPr lang="en-US" sz="3200" b="0" i="0" u="none" strike="noStrike" kern="1200" baseline="0" dirty="0">
                <a:solidFill>
                  <a:schemeClr val="tx1"/>
                </a:solidFill>
                <a:latin typeface="+mn-lt"/>
                <a:ea typeface="+mn-ea"/>
                <a:cs typeface="+mn-cs"/>
              </a:rPr>
              <a:t>Weaknesses:</a:t>
            </a:r>
          </a:p>
          <a:p>
            <a:pPr lvl="1">
              <a:lnSpc>
                <a:spcPct val="100000"/>
              </a:lnSpc>
            </a:pPr>
            <a:r>
              <a:rPr lang="en-US" sz="2800" b="0" i="0" u="none" strike="noStrike" kern="1200" baseline="0" dirty="0">
                <a:solidFill>
                  <a:schemeClr val="tx1"/>
                </a:solidFill>
                <a:latin typeface="+mn-lt"/>
                <a:ea typeface="+mn-ea"/>
                <a:cs typeface="+mn-cs"/>
              </a:rPr>
              <a:t>The complexity may not be worth it for simple user interfaces.</a:t>
            </a:r>
          </a:p>
          <a:p>
            <a:pPr lvl="1">
              <a:lnSpc>
                <a:spcPct val="100000"/>
              </a:lnSpc>
            </a:pPr>
            <a:r>
              <a:rPr lang="en-US" sz="2800" b="0" i="0" u="none" strike="noStrike" kern="1200" baseline="0" dirty="0">
                <a:solidFill>
                  <a:schemeClr val="tx1"/>
                </a:solidFill>
                <a:latin typeface="+mn-lt"/>
                <a:ea typeface="+mn-ea"/>
                <a:cs typeface="+mn-cs"/>
              </a:rPr>
              <a:t>The model, view, and controller abstractions may not be good fits for some user interface toolkits.</a:t>
            </a:r>
            <a:endParaRPr lang="en-US" dirty="0"/>
          </a:p>
        </p:txBody>
      </p:sp>
    </p:spTree>
    <p:extLst>
      <p:ext uri="{BB962C8B-B14F-4D97-AF65-F5344CB8AC3E}">
        <p14:creationId xmlns:p14="http://schemas.microsoft.com/office/powerpoint/2010/main" val="959650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 and Filter</a:t>
            </a:r>
            <a:r>
              <a:rPr lang="en-US" baseline="0" dirty="0"/>
              <a:t> </a:t>
            </a:r>
            <a:r>
              <a:rPr lang="en-US" dirty="0"/>
              <a:t>Pattern</a:t>
            </a:r>
          </a:p>
        </p:txBody>
      </p:sp>
      <p:sp>
        <p:nvSpPr>
          <p:cNvPr id="3" name="Content Placeholder 2"/>
          <p:cNvSpPr>
            <a:spLocks noGrp="1"/>
          </p:cNvSpPr>
          <p:nvPr>
            <p:ph idx="1"/>
          </p:nvPr>
        </p:nvSpPr>
        <p:spPr/>
        <p:txBody>
          <a:bodyPr>
            <a:normAutofit fontScale="62500" lnSpcReduction="20000"/>
          </a:bodyPr>
          <a:lstStyle/>
          <a:p>
            <a:pPr>
              <a:lnSpc>
                <a:spcPct val="100000"/>
              </a:lnSpc>
            </a:pPr>
            <a:r>
              <a:rPr lang="en-US" sz="3200" b="1" i="0" u="none" strike="noStrike" kern="1200" baseline="0" dirty="0">
                <a:solidFill>
                  <a:schemeClr val="tx1"/>
                </a:solidFill>
                <a:latin typeface="+mn-lt"/>
                <a:ea typeface="+mn-ea"/>
                <a:cs typeface="+mn-cs"/>
              </a:rPr>
              <a:t>Context: </a:t>
            </a:r>
            <a:r>
              <a:rPr lang="en-US" sz="3200" b="0" i="0" u="none" strike="noStrike" kern="1200" baseline="0" dirty="0">
                <a:solidFill>
                  <a:schemeClr val="tx1"/>
                </a:solidFill>
                <a:latin typeface="+mn-lt"/>
                <a:ea typeface="+mn-ea"/>
                <a:cs typeface="+mn-cs"/>
              </a:rPr>
              <a:t>Many systems are required to </a:t>
            </a:r>
            <a:r>
              <a:rPr lang="en-US" sz="3200" b="1" i="0" u="none" strike="noStrike" kern="1200" baseline="0" dirty="0">
                <a:solidFill>
                  <a:schemeClr val="tx1"/>
                </a:solidFill>
                <a:latin typeface="+mn-lt"/>
                <a:ea typeface="+mn-ea"/>
                <a:cs typeface="+mn-cs"/>
              </a:rPr>
              <a:t>transform streams</a:t>
            </a:r>
            <a:r>
              <a:rPr lang="en-US" sz="3200" b="0" i="0" u="none" strike="noStrike" kern="1200" baseline="0" dirty="0">
                <a:solidFill>
                  <a:schemeClr val="tx1"/>
                </a:solidFill>
                <a:latin typeface="+mn-lt"/>
                <a:ea typeface="+mn-ea"/>
                <a:cs typeface="+mn-cs"/>
              </a:rPr>
              <a:t> of discrete </a:t>
            </a:r>
            <a:r>
              <a:rPr lang="en-US" sz="3200" b="1" i="0" u="none" strike="noStrike" kern="1200" baseline="0" dirty="0">
                <a:solidFill>
                  <a:schemeClr val="tx1"/>
                </a:solidFill>
                <a:latin typeface="+mn-lt"/>
                <a:ea typeface="+mn-ea"/>
                <a:cs typeface="+mn-cs"/>
              </a:rPr>
              <a:t>data</a:t>
            </a:r>
            <a:r>
              <a:rPr lang="en-US" sz="3200" b="0" i="0" u="none" strike="noStrike" kern="1200" baseline="0" dirty="0">
                <a:solidFill>
                  <a:schemeClr val="tx1"/>
                </a:solidFill>
                <a:latin typeface="+mn-lt"/>
                <a:ea typeface="+mn-ea"/>
                <a:cs typeface="+mn-cs"/>
              </a:rPr>
              <a:t> items, from </a:t>
            </a:r>
            <a:r>
              <a:rPr lang="en-US" sz="3200" b="1" i="0" u="none" strike="noStrike" kern="1200" baseline="0" dirty="0">
                <a:solidFill>
                  <a:schemeClr val="tx1"/>
                </a:solidFill>
                <a:latin typeface="+mn-lt"/>
                <a:ea typeface="+mn-ea"/>
                <a:cs typeface="+mn-cs"/>
              </a:rPr>
              <a:t>input to output</a:t>
            </a:r>
            <a:r>
              <a:rPr lang="en-US" sz="3200" b="0" i="0" u="none" strike="noStrike" kern="1200" baseline="0" dirty="0">
                <a:solidFill>
                  <a:schemeClr val="tx1"/>
                </a:solidFill>
                <a:latin typeface="+mn-lt"/>
                <a:ea typeface="+mn-ea"/>
                <a:cs typeface="+mn-cs"/>
              </a:rPr>
              <a:t>. Many types of transformations occur repeatedly in practice, and so it is desirable to create these as independent, reusable parts.</a:t>
            </a:r>
          </a:p>
          <a:p>
            <a:pPr>
              <a:lnSpc>
                <a:spcPct val="100000"/>
              </a:lnSpc>
            </a:pPr>
            <a:r>
              <a:rPr lang="en-US" sz="3200" b="1" i="0" u="none" strike="noStrike" kern="1200" baseline="0" dirty="0">
                <a:solidFill>
                  <a:schemeClr val="tx1"/>
                </a:solidFill>
                <a:latin typeface="+mn-lt"/>
                <a:ea typeface="+mn-ea"/>
                <a:cs typeface="+mn-cs"/>
              </a:rPr>
              <a:t>Problem: </a:t>
            </a:r>
            <a:r>
              <a:rPr lang="en-US" sz="3200" b="0" i="0" u="none" strike="noStrike" kern="1200" baseline="0" dirty="0">
                <a:solidFill>
                  <a:schemeClr val="tx1"/>
                </a:solidFill>
                <a:latin typeface="+mn-lt"/>
                <a:ea typeface="+mn-ea"/>
                <a:cs typeface="+mn-cs"/>
              </a:rPr>
              <a:t>Such systems need to be divided into </a:t>
            </a:r>
            <a:r>
              <a:rPr lang="en-US" sz="3200" b="1" i="0" u="none" strike="noStrike" kern="1200" baseline="0" dirty="0">
                <a:solidFill>
                  <a:schemeClr val="tx1"/>
                </a:solidFill>
                <a:latin typeface="+mn-lt"/>
                <a:ea typeface="+mn-ea"/>
                <a:cs typeface="+mn-cs"/>
              </a:rPr>
              <a:t>reusable</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loosely coupled components</a:t>
            </a:r>
            <a:r>
              <a:rPr lang="en-US" sz="3200" b="0" i="0" u="none" strike="noStrike" kern="1200" baseline="0" dirty="0">
                <a:solidFill>
                  <a:schemeClr val="tx1"/>
                </a:solidFill>
                <a:latin typeface="+mn-lt"/>
                <a:ea typeface="+mn-ea"/>
                <a:cs typeface="+mn-cs"/>
              </a:rPr>
              <a:t> with </a:t>
            </a:r>
            <a:r>
              <a:rPr lang="en-US" sz="3200" b="1" i="0" u="none" strike="noStrike" kern="1200" baseline="0" dirty="0">
                <a:solidFill>
                  <a:schemeClr val="tx1"/>
                </a:solidFill>
                <a:latin typeface="+mn-lt"/>
                <a:ea typeface="+mn-ea"/>
                <a:cs typeface="+mn-cs"/>
              </a:rPr>
              <a:t>simple</a:t>
            </a:r>
            <a:r>
              <a:rPr lang="en-US" sz="3200" b="0" i="0" u="none" strike="noStrike" kern="1200" baseline="0" dirty="0">
                <a:solidFill>
                  <a:schemeClr val="tx1"/>
                </a:solidFill>
                <a:latin typeface="+mn-lt"/>
                <a:ea typeface="+mn-ea"/>
                <a:cs typeface="+mn-cs"/>
              </a:rPr>
              <a:t>, generic </a:t>
            </a:r>
            <a:r>
              <a:rPr lang="en-US" sz="3200" b="1" i="0" u="none" strike="noStrike" kern="1200" baseline="0" dirty="0">
                <a:solidFill>
                  <a:schemeClr val="tx1"/>
                </a:solidFill>
                <a:latin typeface="+mn-lt"/>
                <a:ea typeface="+mn-ea"/>
                <a:cs typeface="+mn-cs"/>
              </a:rPr>
              <a:t>interaction</a:t>
            </a:r>
            <a:r>
              <a:rPr lang="en-US" sz="3200" b="0" i="0" u="none" strike="noStrike" kern="1200" baseline="0" dirty="0">
                <a:solidFill>
                  <a:schemeClr val="tx1"/>
                </a:solidFill>
                <a:latin typeface="+mn-lt"/>
                <a:ea typeface="+mn-ea"/>
                <a:cs typeface="+mn-cs"/>
              </a:rPr>
              <a:t> mechanisms. In this way they can be flexibly combined with each other. The components, being generic and loosely coupled, are easily reused. The components, being independent, can execute in parallel.</a:t>
            </a:r>
          </a:p>
          <a:p>
            <a:pPr>
              <a:lnSpc>
                <a:spcPct val="100000"/>
              </a:lnSpc>
            </a:pPr>
            <a:r>
              <a:rPr lang="en-US" sz="3200" b="1" i="0" u="none" strike="noStrike" kern="1200" baseline="0" dirty="0">
                <a:solidFill>
                  <a:schemeClr val="tx1"/>
                </a:solidFill>
                <a:latin typeface="+mn-lt"/>
                <a:ea typeface="+mn-ea"/>
                <a:cs typeface="+mn-cs"/>
              </a:rPr>
              <a:t>Solution: </a:t>
            </a:r>
            <a:r>
              <a:rPr lang="en-US" sz="3200" b="0" i="0" u="none" strike="noStrike" kern="1200" baseline="0" dirty="0">
                <a:solidFill>
                  <a:schemeClr val="tx1"/>
                </a:solidFill>
                <a:latin typeface="+mn-lt"/>
                <a:ea typeface="+mn-ea"/>
                <a:cs typeface="+mn-cs"/>
              </a:rPr>
              <a:t>The pattern of interaction in the pipe-and-filter pattern is characterized by </a:t>
            </a:r>
            <a:r>
              <a:rPr lang="en-US" sz="3200" b="1" i="0" u="none" strike="noStrike" kern="1200" baseline="0" dirty="0">
                <a:solidFill>
                  <a:schemeClr val="tx1"/>
                </a:solidFill>
                <a:latin typeface="+mn-lt"/>
                <a:ea typeface="+mn-ea"/>
                <a:cs typeface="+mn-cs"/>
              </a:rPr>
              <a:t>successive transformations of streams of data</a:t>
            </a:r>
            <a:r>
              <a:rPr lang="en-US" sz="3200" b="0" i="0" u="none" strike="noStrike" kern="1200" baseline="0" dirty="0">
                <a:solidFill>
                  <a:schemeClr val="tx1"/>
                </a:solidFill>
                <a:latin typeface="+mn-lt"/>
                <a:ea typeface="+mn-ea"/>
                <a:cs typeface="+mn-cs"/>
              </a:rPr>
              <a:t>. Data </a:t>
            </a:r>
            <a:r>
              <a:rPr lang="en-US" sz="3200" b="1" i="0" u="none" strike="noStrike" kern="1200" baseline="0" dirty="0">
                <a:solidFill>
                  <a:schemeClr val="tx1"/>
                </a:solidFill>
                <a:latin typeface="+mn-lt"/>
                <a:ea typeface="+mn-ea"/>
                <a:cs typeface="+mn-cs"/>
              </a:rPr>
              <a:t>arrives</a:t>
            </a:r>
            <a:r>
              <a:rPr lang="en-US" sz="3200" b="0" i="0" u="none" strike="noStrike" kern="1200" baseline="0" dirty="0">
                <a:solidFill>
                  <a:schemeClr val="tx1"/>
                </a:solidFill>
                <a:latin typeface="+mn-lt"/>
                <a:ea typeface="+mn-ea"/>
                <a:cs typeface="+mn-cs"/>
              </a:rPr>
              <a:t> at a filter’s </a:t>
            </a:r>
            <a:r>
              <a:rPr lang="en-US" sz="3200" b="1" i="0" u="none" strike="noStrike" kern="1200" baseline="0" dirty="0">
                <a:solidFill>
                  <a:schemeClr val="tx1"/>
                </a:solidFill>
                <a:latin typeface="+mn-lt"/>
                <a:ea typeface="+mn-ea"/>
                <a:cs typeface="+mn-cs"/>
              </a:rPr>
              <a:t>input port(s</a:t>
            </a:r>
            <a:r>
              <a:rPr lang="en-US" sz="3200" b="0" i="0" u="none" strike="noStrike" kern="1200" baseline="0" dirty="0">
                <a:solidFill>
                  <a:schemeClr val="tx1"/>
                </a:solidFill>
                <a:latin typeface="+mn-lt"/>
                <a:ea typeface="+mn-ea"/>
                <a:cs typeface="+mn-cs"/>
              </a:rPr>
              <a:t>), is </a:t>
            </a:r>
            <a:r>
              <a:rPr lang="en-US" sz="3200" b="1" i="0" u="none" strike="noStrike" kern="1200" baseline="0" dirty="0">
                <a:solidFill>
                  <a:schemeClr val="tx1"/>
                </a:solidFill>
                <a:latin typeface="+mn-lt"/>
                <a:ea typeface="+mn-ea"/>
                <a:cs typeface="+mn-cs"/>
              </a:rPr>
              <a:t>transformed</a:t>
            </a:r>
            <a:r>
              <a:rPr lang="en-US" sz="3200" b="0" i="0" u="none" strike="noStrike" kern="1200" baseline="0" dirty="0">
                <a:solidFill>
                  <a:schemeClr val="tx1"/>
                </a:solidFill>
                <a:latin typeface="+mn-lt"/>
                <a:ea typeface="+mn-ea"/>
                <a:cs typeface="+mn-cs"/>
              </a:rPr>
              <a:t>, and then is </a:t>
            </a:r>
            <a:r>
              <a:rPr lang="en-US" sz="3200" b="1" i="0" u="none" strike="noStrike" kern="1200" baseline="0" dirty="0">
                <a:solidFill>
                  <a:schemeClr val="tx1"/>
                </a:solidFill>
                <a:latin typeface="+mn-lt"/>
                <a:ea typeface="+mn-ea"/>
                <a:cs typeface="+mn-cs"/>
              </a:rPr>
              <a:t>passed</a:t>
            </a:r>
            <a:r>
              <a:rPr lang="en-US" sz="3200" b="0" i="0" u="none" strike="noStrike" kern="1200" baseline="0" dirty="0">
                <a:solidFill>
                  <a:schemeClr val="tx1"/>
                </a:solidFill>
                <a:latin typeface="+mn-lt"/>
                <a:ea typeface="+mn-ea"/>
                <a:cs typeface="+mn-cs"/>
              </a:rPr>
              <a:t> via its </a:t>
            </a:r>
            <a:r>
              <a:rPr lang="en-US" sz="3200" b="1" i="0" u="none" strike="noStrike" kern="1200" baseline="0" dirty="0">
                <a:solidFill>
                  <a:schemeClr val="tx1"/>
                </a:solidFill>
                <a:latin typeface="+mn-lt"/>
                <a:ea typeface="+mn-ea"/>
                <a:cs typeface="+mn-cs"/>
              </a:rPr>
              <a:t>output port</a:t>
            </a:r>
            <a:r>
              <a:rPr lang="en-US" sz="3200" b="0" i="0" u="none" strike="noStrike" kern="1200" baseline="0" dirty="0">
                <a:solidFill>
                  <a:schemeClr val="tx1"/>
                </a:solidFill>
                <a:latin typeface="+mn-lt"/>
                <a:ea typeface="+mn-ea"/>
                <a:cs typeface="+mn-cs"/>
              </a:rPr>
              <a:t>(s) through a </a:t>
            </a:r>
            <a:r>
              <a:rPr lang="en-US" sz="3200" b="1" i="0" u="none" strike="noStrike" kern="1200" baseline="0" dirty="0">
                <a:solidFill>
                  <a:schemeClr val="tx1"/>
                </a:solidFill>
                <a:latin typeface="+mn-lt"/>
                <a:ea typeface="+mn-ea"/>
                <a:cs typeface="+mn-cs"/>
              </a:rPr>
              <a:t>pipe</a:t>
            </a:r>
            <a:r>
              <a:rPr lang="en-US" sz="3200" b="0" i="0" u="none" strike="noStrike" kern="1200" baseline="0" dirty="0">
                <a:solidFill>
                  <a:schemeClr val="tx1"/>
                </a:solidFill>
                <a:latin typeface="+mn-lt"/>
                <a:ea typeface="+mn-ea"/>
                <a:cs typeface="+mn-cs"/>
              </a:rPr>
              <a:t> to the next filter. A single filter can consume data from, or produce data to, one or more ports.</a:t>
            </a:r>
          </a:p>
        </p:txBody>
      </p:sp>
    </p:spTree>
    <p:extLst>
      <p:ext uri="{BB962C8B-B14F-4D97-AF65-F5344CB8AC3E}">
        <p14:creationId xmlns:p14="http://schemas.microsoft.com/office/powerpoint/2010/main" val="2320561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Pipe and Filter Example</a:t>
            </a:r>
          </a:p>
        </p:txBody>
      </p:sp>
      <p:pic>
        <p:nvPicPr>
          <p:cNvPr id="4098" name="Picture 2" descr="https://i-msdn.sec.s-msft.com/dynimg/IC7078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7600950"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16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Pipe and Filter Solution</a:t>
            </a:r>
            <a:endParaRPr lang="en-US" dirty="0"/>
          </a:p>
        </p:txBody>
      </p:sp>
      <p:sp>
        <p:nvSpPr>
          <p:cNvPr id="3" name="Content Placeholder 2"/>
          <p:cNvSpPr>
            <a:spLocks noGrp="1"/>
          </p:cNvSpPr>
          <p:nvPr>
            <p:ph idx="1"/>
          </p:nvPr>
        </p:nvSpPr>
        <p:spPr/>
        <p:txBody>
          <a:bodyPr>
            <a:normAutofit fontScale="92500" lnSpcReduction="20000"/>
          </a:bodyPr>
          <a:lstStyle/>
          <a:p>
            <a:pPr>
              <a:lnSpc>
                <a:spcPct val="100000"/>
              </a:lnSpc>
              <a:spcBef>
                <a:spcPts val="600"/>
              </a:spcBef>
            </a:pPr>
            <a:r>
              <a:rPr lang="en-US" sz="1800" dirty="0"/>
              <a:t>Overview: Data is transformed from a system’s external inputs to its external outputs through a series of transformations performed by its filters connected by pipes.</a:t>
            </a:r>
          </a:p>
          <a:p>
            <a:pPr>
              <a:lnSpc>
                <a:spcPct val="100000"/>
              </a:lnSpc>
              <a:spcBef>
                <a:spcPts val="600"/>
              </a:spcBef>
            </a:pPr>
            <a:r>
              <a:rPr lang="en-US" sz="1800" dirty="0"/>
              <a:t>Elements: </a:t>
            </a:r>
          </a:p>
          <a:p>
            <a:pPr lvl="1">
              <a:lnSpc>
                <a:spcPct val="100000"/>
              </a:lnSpc>
              <a:spcBef>
                <a:spcPts val="600"/>
              </a:spcBef>
            </a:pPr>
            <a:r>
              <a:rPr lang="en-US" sz="1800" dirty="0"/>
              <a:t>Filter, which is a component that transforms data read on its input port(s) to data written on its output port(s). </a:t>
            </a:r>
          </a:p>
          <a:p>
            <a:pPr lvl="1">
              <a:lnSpc>
                <a:spcPct val="100000"/>
              </a:lnSpc>
              <a:spcBef>
                <a:spcPts val="600"/>
              </a:spcBef>
            </a:pPr>
            <a:r>
              <a:rPr lang="en-US" sz="1800" dirty="0"/>
              <a:t>Pipe, which is a connector that conveys data from a filter’s output port(s) to another filter’s input port(s). A pipe has a single source for its input and a single target for its output. A pipe preserves the sequence of data items, and it does not alter the data passing through. </a:t>
            </a:r>
          </a:p>
          <a:p>
            <a:pPr>
              <a:lnSpc>
                <a:spcPct val="100000"/>
              </a:lnSpc>
              <a:spcBef>
                <a:spcPts val="600"/>
              </a:spcBef>
            </a:pPr>
            <a:r>
              <a:rPr lang="en-US" sz="1800" dirty="0"/>
              <a:t>Relations: The attachment relation associates the output of filters with the input of pipes and vice versa.</a:t>
            </a:r>
          </a:p>
          <a:p>
            <a:pPr>
              <a:lnSpc>
                <a:spcPct val="100000"/>
              </a:lnSpc>
              <a:spcBef>
                <a:spcPts val="600"/>
              </a:spcBef>
            </a:pPr>
            <a:r>
              <a:rPr lang="en-US" sz="1800" dirty="0"/>
              <a:t>Constraints:</a:t>
            </a:r>
          </a:p>
          <a:p>
            <a:pPr lvl="1">
              <a:lnSpc>
                <a:spcPct val="100000"/>
              </a:lnSpc>
              <a:spcBef>
                <a:spcPts val="600"/>
              </a:spcBef>
            </a:pPr>
            <a:r>
              <a:rPr lang="en-US" sz="1800" dirty="0"/>
              <a:t>Pipes connect filter output ports to filter input ports.</a:t>
            </a:r>
          </a:p>
          <a:p>
            <a:pPr lvl="1">
              <a:lnSpc>
                <a:spcPct val="100000"/>
              </a:lnSpc>
              <a:spcBef>
                <a:spcPts val="600"/>
              </a:spcBef>
            </a:pPr>
            <a:r>
              <a:rPr lang="en-US" sz="1800" dirty="0"/>
              <a:t>Connected filters must agree on the type of data being passed along the connecting pipe.</a:t>
            </a:r>
          </a:p>
        </p:txBody>
      </p:sp>
    </p:spTree>
    <p:extLst>
      <p:ext uri="{BB962C8B-B14F-4D97-AF65-F5344CB8AC3E}">
        <p14:creationId xmlns:p14="http://schemas.microsoft.com/office/powerpoint/2010/main" val="2294245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8918BF-6652-4B05-8D0F-805F347856A9}"/>
              </a:ext>
            </a:extLst>
          </p:cNvPr>
          <p:cNvSpPr>
            <a:spLocks noGrp="1"/>
          </p:cNvSpPr>
          <p:nvPr>
            <p:ph type="title"/>
          </p:nvPr>
        </p:nvSpPr>
        <p:spPr/>
        <p:txBody>
          <a:bodyPr/>
          <a:lstStyle/>
          <a:p>
            <a:r>
              <a:rPr lang="en-US" dirty="0"/>
              <a:t>Pipeline Architecture Examples</a:t>
            </a:r>
          </a:p>
        </p:txBody>
      </p:sp>
      <p:pic>
        <p:nvPicPr>
          <p:cNvPr id="6" name="Picture 5">
            <a:extLst>
              <a:ext uri="{FF2B5EF4-FFF2-40B4-BE49-F238E27FC236}">
                <a16:creationId xmlns:a16="http://schemas.microsoft.com/office/drawing/2014/main" id="{CCD90D53-B84D-4B19-9683-E02DDC4B38FD}"/>
              </a:ext>
            </a:extLst>
          </p:cNvPr>
          <p:cNvPicPr>
            <a:picLocks noChangeAspect="1"/>
          </p:cNvPicPr>
          <p:nvPr/>
        </p:nvPicPr>
        <p:blipFill>
          <a:blip r:embed="rId2"/>
          <a:stretch>
            <a:fillRect/>
          </a:stretch>
        </p:blipFill>
        <p:spPr>
          <a:xfrm>
            <a:off x="1570891" y="2296306"/>
            <a:ext cx="6002217" cy="1132694"/>
          </a:xfrm>
          <a:prstGeom prst="rect">
            <a:avLst/>
          </a:prstGeom>
        </p:spPr>
      </p:pic>
      <p:pic>
        <p:nvPicPr>
          <p:cNvPr id="8" name="Picture 7">
            <a:extLst>
              <a:ext uri="{FF2B5EF4-FFF2-40B4-BE49-F238E27FC236}">
                <a16:creationId xmlns:a16="http://schemas.microsoft.com/office/drawing/2014/main" id="{1AE357DA-A09F-4E67-91D8-1160BFAF4D2F}"/>
              </a:ext>
            </a:extLst>
          </p:cNvPr>
          <p:cNvPicPr>
            <a:picLocks noChangeAspect="1"/>
          </p:cNvPicPr>
          <p:nvPr/>
        </p:nvPicPr>
        <p:blipFill>
          <a:blip r:embed="rId3"/>
          <a:stretch>
            <a:fillRect/>
          </a:stretch>
        </p:blipFill>
        <p:spPr>
          <a:xfrm>
            <a:off x="1677118" y="3402874"/>
            <a:ext cx="5789761" cy="2929402"/>
          </a:xfrm>
          <a:prstGeom prst="rect">
            <a:avLst/>
          </a:prstGeom>
        </p:spPr>
      </p:pic>
      <p:sp>
        <p:nvSpPr>
          <p:cNvPr id="9" name="TextBox 8">
            <a:extLst>
              <a:ext uri="{FF2B5EF4-FFF2-40B4-BE49-F238E27FC236}">
                <a16:creationId xmlns:a16="http://schemas.microsoft.com/office/drawing/2014/main" id="{AB5C5E09-AA77-47B9-AC33-A4B0F17B517C}"/>
              </a:ext>
            </a:extLst>
          </p:cNvPr>
          <p:cNvSpPr txBox="1"/>
          <p:nvPr/>
        </p:nvSpPr>
        <p:spPr>
          <a:xfrm>
            <a:off x="4823560" y="6540555"/>
            <a:ext cx="4084852" cy="215444"/>
          </a:xfrm>
          <a:prstGeom prst="rect">
            <a:avLst/>
          </a:prstGeom>
          <a:noFill/>
        </p:spPr>
        <p:txBody>
          <a:bodyPr wrap="square" rtlCol="0">
            <a:spAutoFit/>
          </a:bodyPr>
          <a:lstStyle/>
          <a:p>
            <a:r>
              <a:rPr lang="en-US" sz="800" dirty="0" err="1">
                <a:effectLst/>
                <a:latin typeface="Times New Roman" panose="02020603050405020304" pitchFamily="18" charset="0"/>
                <a:ea typeface="DengXian" panose="02010600030101010101" pitchFamily="2" charset="-122"/>
              </a:rPr>
              <a:t>Garlan</a:t>
            </a:r>
            <a:r>
              <a:rPr lang="en-US" sz="800" dirty="0">
                <a:effectLst/>
                <a:latin typeface="Times New Roman" panose="02020603050405020304" pitchFamily="18" charset="0"/>
                <a:ea typeface="DengXian" panose="02010600030101010101" pitchFamily="2" charset="-122"/>
              </a:rPr>
              <a:t>, David, and Mary Shaw. “AN INTRODUCTION TO SOFTWARE ARCHITECTURE.” </a:t>
            </a:r>
            <a:endParaRPr lang="en-US" sz="800" dirty="0"/>
          </a:p>
        </p:txBody>
      </p:sp>
    </p:spTree>
    <p:extLst>
      <p:ext uri="{BB962C8B-B14F-4D97-AF65-F5344CB8AC3E}">
        <p14:creationId xmlns:p14="http://schemas.microsoft.com/office/powerpoint/2010/main" val="2808011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691228-DC0E-934D-2D38-F814EA28A90D}"/>
              </a:ext>
            </a:extLst>
          </p:cNvPr>
          <p:cNvPicPr>
            <a:picLocks noChangeAspect="1"/>
          </p:cNvPicPr>
          <p:nvPr/>
        </p:nvPicPr>
        <p:blipFill>
          <a:blip r:embed="rId2"/>
          <a:stretch>
            <a:fillRect/>
          </a:stretch>
        </p:blipFill>
        <p:spPr>
          <a:xfrm>
            <a:off x="11979" y="548479"/>
            <a:ext cx="9144000" cy="4906537"/>
          </a:xfrm>
          <a:prstGeom prst="rect">
            <a:avLst/>
          </a:prstGeom>
        </p:spPr>
      </p:pic>
      <p:sp>
        <p:nvSpPr>
          <p:cNvPr id="6" name="TextBox 5">
            <a:extLst>
              <a:ext uri="{FF2B5EF4-FFF2-40B4-BE49-F238E27FC236}">
                <a16:creationId xmlns:a16="http://schemas.microsoft.com/office/drawing/2014/main" id="{FA2B1894-1126-6B44-D617-5B419390BF74}"/>
              </a:ext>
            </a:extLst>
          </p:cNvPr>
          <p:cNvSpPr txBox="1"/>
          <p:nvPr/>
        </p:nvSpPr>
        <p:spPr>
          <a:xfrm>
            <a:off x="1069130" y="5798952"/>
            <a:ext cx="6805092" cy="369332"/>
          </a:xfrm>
          <a:prstGeom prst="rect">
            <a:avLst/>
          </a:prstGeom>
          <a:noFill/>
        </p:spPr>
        <p:txBody>
          <a:bodyPr wrap="square">
            <a:spAutoFit/>
          </a:bodyPr>
          <a:lstStyle/>
          <a:p>
            <a:r>
              <a:rPr lang="en-US" dirty="0"/>
              <a:t>https://codelabs.developers.google.com/vertex-pipelines-intro#5</a:t>
            </a:r>
          </a:p>
        </p:txBody>
      </p:sp>
    </p:spTree>
    <p:extLst>
      <p:ext uri="{BB962C8B-B14F-4D97-AF65-F5344CB8AC3E}">
        <p14:creationId xmlns:p14="http://schemas.microsoft.com/office/powerpoint/2010/main" val="2034082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 and Filter</a:t>
            </a:r>
            <a:r>
              <a:rPr lang="en-US" baseline="0" dirty="0"/>
              <a:t> Example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821946"/>
            <a:ext cx="7982272" cy="4525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239148" y="5315400"/>
            <a:ext cx="1368152" cy="1031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000">
              <a:solidFill>
                <a:srgbClr val="FFFFFF"/>
              </a:solidFill>
            </a:endParaRPr>
          </a:p>
        </p:txBody>
      </p:sp>
    </p:spTree>
    <p:extLst>
      <p:ext uri="{BB962C8B-B14F-4D97-AF65-F5344CB8AC3E}">
        <p14:creationId xmlns:p14="http://schemas.microsoft.com/office/powerpoint/2010/main" val="3638841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Client-Server Pattern</a:t>
            </a:r>
          </a:p>
        </p:txBody>
      </p:sp>
      <p:sp>
        <p:nvSpPr>
          <p:cNvPr id="3" name="Content Placeholder 2"/>
          <p:cNvSpPr>
            <a:spLocks noGrp="1"/>
          </p:cNvSpPr>
          <p:nvPr>
            <p:ph idx="1"/>
          </p:nvPr>
        </p:nvSpPr>
        <p:spPr/>
        <p:txBody>
          <a:bodyPr>
            <a:normAutofit fontScale="62500" lnSpcReduction="20000"/>
          </a:bodyPr>
          <a:lstStyle/>
          <a:p>
            <a:pPr>
              <a:lnSpc>
                <a:spcPct val="100000"/>
              </a:lnSpc>
            </a:pPr>
            <a:r>
              <a:rPr lang="en-US" sz="3200" b="1" i="0" u="none" strike="noStrike" kern="1200" baseline="0" dirty="0">
                <a:solidFill>
                  <a:schemeClr val="tx1"/>
                </a:solidFill>
                <a:latin typeface="+mn-lt"/>
                <a:ea typeface="+mn-ea"/>
                <a:cs typeface="+mn-cs"/>
              </a:rPr>
              <a:t>Context: </a:t>
            </a:r>
            <a:r>
              <a:rPr lang="en-US" sz="3200" b="0" i="0" u="none" strike="noStrike" kern="1200" baseline="0" dirty="0">
                <a:solidFill>
                  <a:schemeClr val="tx1"/>
                </a:solidFill>
                <a:latin typeface="+mn-lt"/>
                <a:ea typeface="+mn-ea"/>
                <a:cs typeface="+mn-cs"/>
              </a:rPr>
              <a:t>There are </a:t>
            </a:r>
            <a:r>
              <a:rPr lang="en-US" sz="3200" b="1" i="0" u="none" strike="noStrike" kern="1200" baseline="0" dirty="0">
                <a:solidFill>
                  <a:schemeClr val="tx1"/>
                </a:solidFill>
                <a:latin typeface="+mn-lt"/>
                <a:ea typeface="+mn-ea"/>
                <a:cs typeface="+mn-cs"/>
              </a:rPr>
              <a:t>shared resources and services</a:t>
            </a:r>
            <a:r>
              <a:rPr lang="en-US" sz="3200" b="0" i="0" u="none" strike="noStrike" kern="1200" baseline="0" dirty="0">
                <a:solidFill>
                  <a:schemeClr val="tx1"/>
                </a:solidFill>
                <a:latin typeface="+mn-lt"/>
                <a:ea typeface="+mn-ea"/>
                <a:cs typeface="+mn-cs"/>
              </a:rPr>
              <a:t> that </a:t>
            </a:r>
            <a:r>
              <a:rPr lang="en-US" sz="3200" b="1" i="0" u="none" strike="noStrike" kern="1200" baseline="0" dirty="0">
                <a:solidFill>
                  <a:schemeClr val="tx1"/>
                </a:solidFill>
                <a:latin typeface="+mn-lt"/>
                <a:ea typeface="+mn-ea"/>
                <a:cs typeface="+mn-cs"/>
              </a:rPr>
              <a:t>large numbers of distributed clients </a:t>
            </a:r>
            <a:r>
              <a:rPr lang="en-US" sz="3200" b="0" i="0" u="none" strike="noStrike" kern="1200" baseline="0" dirty="0">
                <a:solidFill>
                  <a:schemeClr val="tx1"/>
                </a:solidFill>
                <a:latin typeface="+mn-lt"/>
                <a:ea typeface="+mn-ea"/>
                <a:cs typeface="+mn-cs"/>
              </a:rPr>
              <a:t>wish to access, and for which we wish to </a:t>
            </a:r>
            <a:r>
              <a:rPr lang="en-US" sz="3200" b="1" i="0" u="none" strike="noStrike" kern="1200" baseline="0" dirty="0">
                <a:solidFill>
                  <a:schemeClr val="tx1"/>
                </a:solidFill>
                <a:latin typeface="+mn-lt"/>
                <a:ea typeface="+mn-ea"/>
                <a:cs typeface="+mn-cs"/>
              </a:rPr>
              <a:t>control access or quality of service.</a:t>
            </a:r>
          </a:p>
          <a:p>
            <a:pPr>
              <a:lnSpc>
                <a:spcPct val="100000"/>
              </a:lnSpc>
            </a:pPr>
            <a:r>
              <a:rPr lang="en-US" sz="3200" b="1" i="0" u="none" strike="noStrike" kern="1200" baseline="0" dirty="0">
                <a:solidFill>
                  <a:schemeClr val="tx1"/>
                </a:solidFill>
                <a:latin typeface="+mn-lt"/>
                <a:ea typeface="+mn-ea"/>
                <a:cs typeface="+mn-cs"/>
              </a:rPr>
              <a:t>Problem: </a:t>
            </a:r>
            <a:r>
              <a:rPr lang="en-US" sz="3200" b="0" i="0" u="none" strike="noStrike" kern="1200" baseline="0" dirty="0">
                <a:solidFill>
                  <a:schemeClr val="tx1"/>
                </a:solidFill>
                <a:latin typeface="+mn-lt"/>
                <a:ea typeface="+mn-ea"/>
                <a:cs typeface="+mn-cs"/>
              </a:rPr>
              <a:t>By managing a set of shared resources and services, we can </a:t>
            </a:r>
            <a:r>
              <a:rPr lang="en-US" sz="3200" b="1" i="0" u="none" strike="noStrike" kern="1200" baseline="0" dirty="0">
                <a:solidFill>
                  <a:schemeClr val="tx1"/>
                </a:solidFill>
                <a:latin typeface="+mn-lt"/>
                <a:ea typeface="+mn-ea"/>
                <a:cs typeface="+mn-cs"/>
              </a:rPr>
              <a:t>promote modifiability and reuse</a:t>
            </a:r>
            <a:r>
              <a:rPr lang="en-US" sz="3200" b="0" i="0" u="none" strike="noStrike" kern="1200" baseline="0" dirty="0">
                <a:solidFill>
                  <a:schemeClr val="tx1"/>
                </a:solidFill>
                <a:latin typeface="+mn-lt"/>
                <a:ea typeface="+mn-ea"/>
                <a:cs typeface="+mn-cs"/>
              </a:rPr>
              <a:t>, by factoring out </a:t>
            </a:r>
            <a:r>
              <a:rPr lang="en-US" sz="3200" b="1" i="0" u="none" strike="noStrike" kern="1200" baseline="0" dirty="0">
                <a:solidFill>
                  <a:schemeClr val="tx1"/>
                </a:solidFill>
                <a:latin typeface="+mn-lt"/>
                <a:ea typeface="+mn-ea"/>
                <a:cs typeface="+mn-cs"/>
              </a:rPr>
              <a:t>common services </a:t>
            </a:r>
            <a:r>
              <a:rPr lang="en-US" sz="3200" b="0" i="0" u="none" strike="noStrike" kern="1200" baseline="0" dirty="0">
                <a:solidFill>
                  <a:schemeClr val="tx1"/>
                </a:solidFill>
                <a:latin typeface="+mn-lt"/>
                <a:ea typeface="+mn-ea"/>
                <a:cs typeface="+mn-cs"/>
              </a:rPr>
              <a:t>and having to modify these in a single location, or a small number of locations. We want to </a:t>
            </a:r>
            <a:r>
              <a:rPr lang="en-US" sz="3200" b="1" i="0" u="none" strike="noStrike" kern="1200" baseline="0" dirty="0">
                <a:solidFill>
                  <a:schemeClr val="tx1"/>
                </a:solidFill>
                <a:latin typeface="+mn-lt"/>
                <a:ea typeface="+mn-ea"/>
                <a:cs typeface="+mn-cs"/>
              </a:rPr>
              <a:t>improve scalability and availability</a:t>
            </a:r>
            <a:r>
              <a:rPr lang="en-US" sz="3200" b="0" i="0" u="none" strike="noStrike" kern="1200" baseline="0" dirty="0">
                <a:solidFill>
                  <a:schemeClr val="tx1"/>
                </a:solidFill>
                <a:latin typeface="+mn-lt"/>
                <a:ea typeface="+mn-ea"/>
                <a:cs typeface="+mn-cs"/>
              </a:rPr>
              <a:t> by </a:t>
            </a:r>
            <a:r>
              <a:rPr lang="en-US" sz="3200" b="1" i="0" u="none" strike="noStrike" kern="1200" baseline="0" dirty="0">
                <a:solidFill>
                  <a:schemeClr val="tx1"/>
                </a:solidFill>
                <a:latin typeface="+mn-lt"/>
                <a:ea typeface="+mn-ea"/>
                <a:cs typeface="+mn-cs"/>
              </a:rPr>
              <a:t>centralizing the control</a:t>
            </a:r>
            <a:r>
              <a:rPr lang="en-US" sz="3200" b="0" i="0" u="none" strike="noStrike" kern="1200" baseline="0" dirty="0">
                <a:solidFill>
                  <a:schemeClr val="tx1"/>
                </a:solidFill>
                <a:latin typeface="+mn-lt"/>
                <a:ea typeface="+mn-ea"/>
                <a:cs typeface="+mn-cs"/>
              </a:rPr>
              <a:t> of these resources and services, while </a:t>
            </a:r>
            <a:r>
              <a:rPr lang="en-US" sz="3200" b="1" i="0" u="none" strike="noStrike" kern="1200" baseline="0" dirty="0">
                <a:solidFill>
                  <a:schemeClr val="tx1"/>
                </a:solidFill>
                <a:latin typeface="+mn-lt"/>
                <a:ea typeface="+mn-ea"/>
                <a:cs typeface="+mn-cs"/>
              </a:rPr>
              <a:t>distributing</a:t>
            </a:r>
            <a:r>
              <a:rPr lang="en-US" sz="3200" b="0" i="0" u="none" strike="noStrike" kern="1200" baseline="0" dirty="0">
                <a:solidFill>
                  <a:schemeClr val="tx1"/>
                </a:solidFill>
                <a:latin typeface="+mn-lt"/>
                <a:ea typeface="+mn-ea"/>
                <a:cs typeface="+mn-cs"/>
              </a:rPr>
              <a:t> the resources themselves across multiple </a:t>
            </a:r>
            <a:r>
              <a:rPr lang="en-US" sz="3200" b="1" i="0" u="none" strike="noStrike" kern="1200" baseline="0" dirty="0">
                <a:solidFill>
                  <a:schemeClr val="tx1"/>
                </a:solidFill>
                <a:latin typeface="+mn-lt"/>
                <a:ea typeface="+mn-ea"/>
                <a:cs typeface="+mn-cs"/>
              </a:rPr>
              <a:t>physical servers</a:t>
            </a:r>
            <a:r>
              <a:rPr lang="en-US" sz="3200" b="0" i="0" u="none" strike="noStrike" kern="1200" baseline="0" dirty="0">
                <a:solidFill>
                  <a:schemeClr val="tx1"/>
                </a:solidFill>
                <a:latin typeface="+mn-lt"/>
                <a:ea typeface="+mn-ea"/>
                <a:cs typeface="+mn-cs"/>
              </a:rPr>
              <a:t>.</a:t>
            </a:r>
          </a:p>
          <a:p>
            <a:pPr>
              <a:lnSpc>
                <a:spcPct val="100000"/>
              </a:lnSpc>
            </a:pPr>
            <a:r>
              <a:rPr lang="en-US" sz="3200" b="1" i="0" u="none" strike="noStrike" kern="1200" baseline="0" dirty="0">
                <a:solidFill>
                  <a:schemeClr val="tx1"/>
                </a:solidFill>
                <a:latin typeface="+mn-lt"/>
                <a:ea typeface="+mn-ea"/>
                <a:cs typeface="+mn-cs"/>
              </a:rPr>
              <a:t>Solution: Clients</a:t>
            </a:r>
            <a:r>
              <a:rPr lang="en-US" sz="3200" b="0" i="0" u="none" strike="noStrike" kern="1200" baseline="0" dirty="0">
                <a:solidFill>
                  <a:schemeClr val="tx1"/>
                </a:solidFill>
                <a:latin typeface="+mn-lt"/>
                <a:ea typeface="+mn-ea"/>
                <a:cs typeface="+mn-cs"/>
              </a:rPr>
              <a:t> interact by </a:t>
            </a:r>
            <a:r>
              <a:rPr lang="en-US" sz="3200" b="1" i="0" u="none" strike="noStrike" kern="1200" baseline="0" dirty="0">
                <a:solidFill>
                  <a:schemeClr val="tx1"/>
                </a:solidFill>
                <a:latin typeface="+mn-lt"/>
                <a:ea typeface="+mn-ea"/>
                <a:cs typeface="+mn-cs"/>
              </a:rPr>
              <a:t>request</a:t>
            </a:r>
            <a:r>
              <a:rPr lang="en-US" sz="3200" b="0" i="0" u="none" strike="noStrike" kern="1200" baseline="0" dirty="0">
                <a:solidFill>
                  <a:schemeClr val="tx1"/>
                </a:solidFill>
                <a:latin typeface="+mn-lt"/>
                <a:ea typeface="+mn-ea"/>
                <a:cs typeface="+mn-cs"/>
              </a:rPr>
              <a:t>ing </a:t>
            </a:r>
            <a:r>
              <a:rPr lang="en-US" sz="3200" b="1" i="0" u="none" strike="noStrike" kern="1200" baseline="0" dirty="0">
                <a:solidFill>
                  <a:schemeClr val="tx1"/>
                </a:solidFill>
                <a:latin typeface="+mn-lt"/>
                <a:ea typeface="+mn-ea"/>
                <a:cs typeface="+mn-cs"/>
              </a:rPr>
              <a:t>services</a:t>
            </a:r>
            <a:r>
              <a:rPr lang="en-US" sz="3200" b="0" i="0" u="none" strike="noStrike" kern="1200" baseline="0" dirty="0">
                <a:solidFill>
                  <a:schemeClr val="tx1"/>
                </a:solidFill>
                <a:latin typeface="+mn-lt"/>
                <a:ea typeface="+mn-ea"/>
                <a:cs typeface="+mn-cs"/>
              </a:rPr>
              <a:t> of </a:t>
            </a:r>
            <a:r>
              <a:rPr lang="en-US" sz="3200" b="1" i="0" u="none" strike="noStrike" kern="1200" baseline="0" dirty="0">
                <a:solidFill>
                  <a:schemeClr val="tx1"/>
                </a:solidFill>
                <a:latin typeface="+mn-lt"/>
                <a:ea typeface="+mn-ea"/>
                <a:cs typeface="+mn-cs"/>
              </a:rPr>
              <a:t>servers</a:t>
            </a:r>
            <a:r>
              <a:rPr lang="en-US" sz="3200" b="0" i="0" u="none" strike="noStrike" kern="1200" baseline="0" dirty="0">
                <a:solidFill>
                  <a:schemeClr val="tx1"/>
                </a:solidFill>
                <a:latin typeface="+mn-lt"/>
                <a:ea typeface="+mn-ea"/>
                <a:cs typeface="+mn-cs"/>
              </a:rPr>
              <a:t>, which provide a set of services. Some components may act as both clients and servers. There may be one </a:t>
            </a:r>
            <a:r>
              <a:rPr lang="en-US" sz="3200" b="1" i="0" u="none" strike="noStrike" kern="1200" baseline="0" dirty="0">
                <a:solidFill>
                  <a:schemeClr val="tx1"/>
                </a:solidFill>
                <a:latin typeface="+mn-lt"/>
                <a:ea typeface="+mn-ea"/>
                <a:cs typeface="+mn-cs"/>
              </a:rPr>
              <a:t>central</a:t>
            </a:r>
            <a:r>
              <a:rPr lang="en-US" sz="3200" b="0" i="0" u="none" strike="noStrike" kern="1200" baseline="0" dirty="0">
                <a:solidFill>
                  <a:schemeClr val="tx1"/>
                </a:solidFill>
                <a:latin typeface="+mn-lt"/>
                <a:ea typeface="+mn-ea"/>
                <a:cs typeface="+mn-cs"/>
              </a:rPr>
              <a:t> server or multiple </a:t>
            </a:r>
            <a:r>
              <a:rPr lang="en-US" sz="3200" b="1" i="0" u="none" strike="noStrike" kern="1200" baseline="0" dirty="0">
                <a:solidFill>
                  <a:schemeClr val="tx1"/>
                </a:solidFill>
                <a:latin typeface="+mn-lt"/>
                <a:ea typeface="+mn-ea"/>
                <a:cs typeface="+mn-cs"/>
              </a:rPr>
              <a:t>distributed</a:t>
            </a:r>
            <a:r>
              <a:rPr lang="en-US" sz="3200" b="0" i="0" u="none" strike="noStrike" kern="1200" baseline="0" dirty="0">
                <a:solidFill>
                  <a:schemeClr val="tx1"/>
                </a:solidFill>
                <a:latin typeface="+mn-lt"/>
                <a:ea typeface="+mn-ea"/>
                <a:cs typeface="+mn-cs"/>
              </a:rPr>
              <a:t> ones.</a:t>
            </a:r>
          </a:p>
        </p:txBody>
      </p:sp>
    </p:spTree>
    <p:extLst>
      <p:ext uri="{BB962C8B-B14F-4D97-AF65-F5344CB8AC3E}">
        <p14:creationId xmlns:p14="http://schemas.microsoft.com/office/powerpoint/2010/main" val="604590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Client-Server</a:t>
            </a:r>
            <a:r>
              <a:rPr lang="en-US" baseline="0" dirty="0"/>
              <a:t> Example</a:t>
            </a:r>
            <a:br>
              <a:rPr lang="en-US" baseline="0" dirty="0"/>
            </a:br>
            <a:r>
              <a:rPr lang="en-US" sz="2000" dirty="0"/>
              <a:t>ATM Banking System</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316" b="-1343"/>
          <a:stretch/>
        </p:blipFill>
        <p:spPr bwMode="auto">
          <a:xfrm>
            <a:off x="1403878" y="1851727"/>
            <a:ext cx="6381964" cy="445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762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Client-Server Solution - 1</a:t>
            </a:r>
          </a:p>
        </p:txBody>
      </p:sp>
      <p:sp>
        <p:nvSpPr>
          <p:cNvPr id="3" name="Content Placeholder 2"/>
          <p:cNvSpPr>
            <a:spLocks noGrp="1"/>
          </p:cNvSpPr>
          <p:nvPr>
            <p:ph idx="1"/>
          </p:nvPr>
        </p:nvSpPr>
        <p:spPr/>
        <p:txBody>
          <a:bodyPr>
            <a:normAutofit fontScale="70000" lnSpcReduction="20000"/>
          </a:bodyPr>
          <a:lstStyle/>
          <a:p>
            <a:pPr>
              <a:lnSpc>
                <a:spcPct val="100000"/>
              </a:lnSpc>
            </a:pPr>
            <a:r>
              <a:rPr lang="en-US" sz="3200" b="0" i="0" u="none" strike="noStrike" kern="1200" baseline="0" dirty="0">
                <a:solidFill>
                  <a:schemeClr val="tx1"/>
                </a:solidFill>
                <a:latin typeface="+mn-lt"/>
                <a:ea typeface="+mn-ea"/>
                <a:cs typeface="+mn-cs"/>
              </a:rPr>
              <a:t>Overview: Clients initiate interactions with servers, invoking services as needed from those servers and waiting for the results of those requests.</a:t>
            </a:r>
          </a:p>
          <a:p>
            <a:pPr>
              <a:lnSpc>
                <a:spcPct val="100000"/>
              </a:lnSpc>
            </a:pPr>
            <a:r>
              <a:rPr lang="en-US" sz="3200" b="0" i="0" u="none" strike="noStrike" kern="1200" baseline="0" dirty="0">
                <a:solidFill>
                  <a:schemeClr val="tx1"/>
                </a:solidFill>
                <a:latin typeface="+mn-lt"/>
                <a:ea typeface="+mn-ea"/>
                <a:cs typeface="+mn-cs"/>
              </a:rPr>
              <a:t>Elements: </a:t>
            </a:r>
          </a:p>
          <a:p>
            <a:pPr lvl="1">
              <a:lnSpc>
                <a:spcPct val="100000"/>
              </a:lnSpc>
            </a:pPr>
            <a:r>
              <a:rPr lang="en-US" sz="2800" b="0" i="1" u="none" strike="noStrike" kern="1200" baseline="0" dirty="0">
                <a:solidFill>
                  <a:schemeClr val="tx1"/>
                </a:solidFill>
                <a:latin typeface="+mn-lt"/>
                <a:ea typeface="+mn-ea"/>
                <a:cs typeface="+mn-cs"/>
              </a:rPr>
              <a:t>Client, </a:t>
            </a:r>
            <a:r>
              <a:rPr lang="en-US" sz="2800" b="0" i="0" u="none" strike="noStrike" kern="1200" baseline="0" dirty="0">
                <a:solidFill>
                  <a:schemeClr val="tx1"/>
                </a:solidFill>
                <a:latin typeface="+mn-lt"/>
                <a:ea typeface="+mn-ea"/>
                <a:cs typeface="+mn-cs"/>
              </a:rPr>
              <a:t>a component that invokes services of a server</a:t>
            </a:r>
            <a:r>
              <a:rPr lang="en-US" sz="2800" b="0" i="0" u="none" strike="noStrike" kern="1200" dirty="0">
                <a:solidFill>
                  <a:schemeClr val="tx1"/>
                </a:solidFill>
                <a:latin typeface="+mn-lt"/>
                <a:ea typeface="+mn-ea"/>
                <a:cs typeface="+mn-cs"/>
              </a:rPr>
              <a:t> </a:t>
            </a:r>
            <a:r>
              <a:rPr lang="en-US" sz="2800" b="0" i="0" u="none" strike="noStrike" kern="1200" baseline="0" dirty="0">
                <a:solidFill>
                  <a:schemeClr val="tx1"/>
                </a:solidFill>
                <a:latin typeface="+mn-lt"/>
                <a:ea typeface="+mn-ea"/>
                <a:cs typeface="+mn-cs"/>
              </a:rPr>
              <a:t>component. Clients have ports that describe the services they require.</a:t>
            </a:r>
          </a:p>
          <a:p>
            <a:pPr lvl="1">
              <a:lnSpc>
                <a:spcPct val="100000"/>
              </a:lnSpc>
            </a:pPr>
            <a:r>
              <a:rPr lang="en-US" sz="2800" b="0" i="1" u="none" strike="noStrike" kern="1200" baseline="0" dirty="0">
                <a:solidFill>
                  <a:schemeClr val="tx1"/>
                </a:solidFill>
                <a:latin typeface="+mn-lt"/>
                <a:ea typeface="+mn-ea"/>
                <a:cs typeface="+mn-cs"/>
              </a:rPr>
              <a:t>Server: </a:t>
            </a:r>
            <a:r>
              <a:rPr lang="en-US" sz="2800" b="0" i="0" u="none" strike="noStrike" kern="1200" baseline="0" dirty="0">
                <a:solidFill>
                  <a:schemeClr val="tx1"/>
                </a:solidFill>
                <a:latin typeface="+mn-lt"/>
                <a:ea typeface="+mn-ea"/>
                <a:cs typeface="+mn-cs"/>
              </a:rPr>
              <a:t>a component that provides services to clients. Servers have ports that describe the services they provide. </a:t>
            </a:r>
          </a:p>
          <a:p>
            <a:pPr>
              <a:lnSpc>
                <a:spcPct val="100000"/>
              </a:lnSpc>
            </a:pPr>
            <a:r>
              <a:rPr lang="en-US" sz="3200" b="0" i="1" u="none" strike="noStrike" kern="1200" baseline="0" dirty="0">
                <a:solidFill>
                  <a:schemeClr val="tx1"/>
                </a:solidFill>
                <a:latin typeface="+mn-lt"/>
                <a:ea typeface="+mn-ea"/>
                <a:cs typeface="+mn-cs"/>
              </a:rPr>
              <a:t>Request/reply connector: </a:t>
            </a:r>
            <a:r>
              <a:rPr lang="en-US" sz="3200" b="0" i="0" u="none" strike="noStrike" kern="1200" baseline="0" dirty="0">
                <a:solidFill>
                  <a:schemeClr val="tx1"/>
                </a:solidFill>
                <a:latin typeface="+mn-lt"/>
                <a:ea typeface="+mn-ea"/>
                <a:cs typeface="+mn-cs"/>
              </a:rPr>
              <a:t>a data connector employing a request/reply protocol, used by a client to invoke services on a server. Important characteristics include whether the calls are local or remote, and whether data is encrypted.</a:t>
            </a:r>
          </a:p>
        </p:txBody>
      </p:sp>
    </p:spTree>
    <p:extLst>
      <p:ext uri="{BB962C8B-B14F-4D97-AF65-F5344CB8AC3E}">
        <p14:creationId xmlns:p14="http://schemas.microsoft.com/office/powerpoint/2010/main" val="3845994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279057-1BC0-495F-B73F-DC52BE268C65}"/>
              </a:ext>
            </a:extLst>
          </p:cNvPr>
          <p:cNvPicPr>
            <a:picLocks noChangeAspect="1"/>
          </p:cNvPicPr>
          <p:nvPr/>
        </p:nvPicPr>
        <p:blipFill>
          <a:blip r:embed="rId2"/>
          <a:stretch>
            <a:fillRect/>
          </a:stretch>
        </p:blipFill>
        <p:spPr>
          <a:xfrm>
            <a:off x="0" y="235355"/>
            <a:ext cx="9144000" cy="5447489"/>
          </a:xfrm>
          <a:prstGeom prst="rect">
            <a:avLst/>
          </a:prstGeom>
        </p:spPr>
      </p:pic>
      <p:sp>
        <p:nvSpPr>
          <p:cNvPr id="4" name="TextBox 3">
            <a:extLst>
              <a:ext uri="{FF2B5EF4-FFF2-40B4-BE49-F238E27FC236}">
                <a16:creationId xmlns:a16="http://schemas.microsoft.com/office/drawing/2014/main" id="{0EFEE565-9044-4A61-BE80-A0B963949502}"/>
              </a:ext>
            </a:extLst>
          </p:cNvPr>
          <p:cNvSpPr txBox="1"/>
          <p:nvPr/>
        </p:nvSpPr>
        <p:spPr>
          <a:xfrm>
            <a:off x="4826000" y="6007100"/>
            <a:ext cx="4127500" cy="276999"/>
          </a:xfrm>
          <a:prstGeom prst="rect">
            <a:avLst/>
          </a:prstGeom>
          <a:noFill/>
        </p:spPr>
        <p:txBody>
          <a:bodyPr wrap="square" rtlCol="0">
            <a:spAutoFit/>
          </a:bodyPr>
          <a:lstStyle/>
          <a:p>
            <a:r>
              <a:rPr lang="en-US" sz="1200" dirty="0"/>
              <a:t>http://www.mushroomhouse.com/mushroom-house-exterior</a:t>
            </a:r>
          </a:p>
        </p:txBody>
      </p:sp>
    </p:spTree>
    <p:extLst>
      <p:ext uri="{BB962C8B-B14F-4D97-AF65-F5344CB8AC3E}">
        <p14:creationId xmlns:p14="http://schemas.microsoft.com/office/powerpoint/2010/main" val="4115057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Client-Server Solution- 2</a:t>
            </a:r>
            <a:endParaRPr lang="en-US" dirty="0"/>
          </a:p>
        </p:txBody>
      </p:sp>
      <p:sp>
        <p:nvSpPr>
          <p:cNvPr id="3" name="Content Placeholder 2"/>
          <p:cNvSpPr>
            <a:spLocks noGrp="1"/>
          </p:cNvSpPr>
          <p:nvPr>
            <p:ph idx="1"/>
          </p:nvPr>
        </p:nvSpPr>
        <p:spPr/>
        <p:txBody>
          <a:bodyPr>
            <a:normAutofit/>
          </a:bodyPr>
          <a:lstStyle/>
          <a:p>
            <a:r>
              <a:rPr lang="en-US" dirty="0"/>
              <a:t>Relations: The attachment relation associates clients with servers.</a:t>
            </a:r>
          </a:p>
          <a:p>
            <a:r>
              <a:rPr lang="en-US" dirty="0"/>
              <a:t>Constraints: </a:t>
            </a:r>
          </a:p>
          <a:p>
            <a:pPr lvl="1"/>
            <a:r>
              <a:rPr lang="en-US" dirty="0"/>
              <a:t>Clients are connected to servers through request/reply connectors.</a:t>
            </a:r>
          </a:p>
          <a:p>
            <a:pPr lvl="1"/>
            <a:r>
              <a:rPr lang="en-US" dirty="0"/>
              <a:t>Server components can be clients to other servers.</a:t>
            </a:r>
          </a:p>
          <a:p>
            <a:r>
              <a:rPr lang="en-US" dirty="0"/>
              <a:t>Weaknesses: </a:t>
            </a:r>
          </a:p>
          <a:p>
            <a:pPr lvl="1"/>
            <a:r>
              <a:rPr lang="en-US" dirty="0"/>
              <a:t>Server can be a performance bottleneck.</a:t>
            </a:r>
          </a:p>
          <a:p>
            <a:pPr lvl="1"/>
            <a:r>
              <a:rPr lang="en-US" dirty="0"/>
              <a:t>Server can be a single point of failure.</a:t>
            </a:r>
          </a:p>
          <a:p>
            <a:pPr lvl="1"/>
            <a:r>
              <a:rPr lang="en-US" dirty="0"/>
              <a:t>Decisions about where to locate functionality (in the client or in the server) are often complex and costly to change after a system has been built.</a:t>
            </a:r>
          </a:p>
        </p:txBody>
      </p:sp>
    </p:spTree>
    <p:extLst>
      <p:ext uri="{BB962C8B-B14F-4D97-AF65-F5344CB8AC3E}">
        <p14:creationId xmlns:p14="http://schemas.microsoft.com/office/powerpoint/2010/main" val="3421064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75E1-6D91-4FAF-884D-9CB822F79DC7}"/>
              </a:ext>
            </a:extLst>
          </p:cNvPr>
          <p:cNvSpPr>
            <a:spLocks noGrp="1"/>
          </p:cNvSpPr>
          <p:nvPr>
            <p:ph type="title"/>
          </p:nvPr>
        </p:nvSpPr>
        <p:spPr/>
        <p:txBody>
          <a:bodyPr/>
          <a:lstStyle/>
          <a:p>
            <a:r>
              <a:rPr lang="en-US" dirty="0"/>
              <a:t>Client Server from Automotive Software Architecture</a:t>
            </a:r>
          </a:p>
        </p:txBody>
      </p:sp>
      <p:pic>
        <p:nvPicPr>
          <p:cNvPr id="4" name="Picture 3">
            <a:extLst>
              <a:ext uri="{FF2B5EF4-FFF2-40B4-BE49-F238E27FC236}">
                <a16:creationId xmlns:a16="http://schemas.microsoft.com/office/drawing/2014/main" id="{B369EB98-F4FC-4F1E-AACF-5EA432401F3D}"/>
              </a:ext>
            </a:extLst>
          </p:cNvPr>
          <p:cNvPicPr>
            <a:picLocks noChangeAspect="1"/>
          </p:cNvPicPr>
          <p:nvPr/>
        </p:nvPicPr>
        <p:blipFill>
          <a:blip r:embed="rId2"/>
          <a:stretch>
            <a:fillRect/>
          </a:stretch>
        </p:blipFill>
        <p:spPr>
          <a:xfrm>
            <a:off x="1508760" y="1917954"/>
            <a:ext cx="6126480" cy="4266425"/>
          </a:xfrm>
          <a:prstGeom prst="rect">
            <a:avLst/>
          </a:prstGeom>
        </p:spPr>
      </p:pic>
    </p:spTree>
    <p:extLst>
      <p:ext uri="{BB962C8B-B14F-4D97-AF65-F5344CB8AC3E}">
        <p14:creationId xmlns:p14="http://schemas.microsoft.com/office/powerpoint/2010/main" val="4223191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Peer-to-Peer Pattern</a:t>
            </a:r>
          </a:p>
        </p:txBody>
      </p:sp>
      <p:sp>
        <p:nvSpPr>
          <p:cNvPr id="3" name="Content Placeholder 2"/>
          <p:cNvSpPr>
            <a:spLocks noGrp="1"/>
          </p:cNvSpPr>
          <p:nvPr>
            <p:ph idx="1"/>
          </p:nvPr>
        </p:nvSpPr>
        <p:spPr/>
        <p:txBody>
          <a:bodyPr>
            <a:normAutofit fontScale="62500" lnSpcReduction="20000"/>
          </a:bodyPr>
          <a:lstStyle/>
          <a:p>
            <a:pPr>
              <a:lnSpc>
                <a:spcPct val="100000"/>
              </a:lnSpc>
            </a:pPr>
            <a:r>
              <a:rPr lang="en-US" sz="3200" b="1" i="0" u="none" strike="noStrike" kern="1200" baseline="0" dirty="0">
                <a:solidFill>
                  <a:schemeClr val="tx1"/>
                </a:solidFill>
                <a:latin typeface="+mn-lt"/>
                <a:ea typeface="+mn-ea"/>
                <a:cs typeface="+mn-cs"/>
              </a:rPr>
              <a:t>Context: Distributed computational entities</a:t>
            </a:r>
            <a:r>
              <a:rPr lang="en-US" sz="3200" b="0" i="0" u="none" strike="noStrike" kern="1200" baseline="0" dirty="0">
                <a:solidFill>
                  <a:schemeClr val="tx1"/>
                </a:solidFill>
                <a:latin typeface="+mn-lt"/>
                <a:ea typeface="+mn-ea"/>
                <a:cs typeface="+mn-cs"/>
              </a:rPr>
              <a:t>—each of which is considered </a:t>
            </a:r>
            <a:r>
              <a:rPr lang="en-US" sz="3200" b="1" i="0" u="none" strike="noStrike" kern="1200" baseline="0" dirty="0">
                <a:solidFill>
                  <a:schemeClr val="tx1"/>
                </a:solidFill>
                <a:latin typeface="+mn-lt"/>
                <a:ea typeface="+mn-ea"/>
                <a:cs typeface="+mn-cs"/>
              </a:rPr>
              <a:t>equally important</a:t>
            </a:r>
            <a:r>
              <a:rPr lang="en-US" sz="3200" b="0" i="0" u="none" strike="noStrike" kern="1200" baseline="0" dirty="0">
                <a:solidFill>
                  <a:schemeClr val="tx1"/>
                </a:solidFill>
                <a:latin typeface="+mn-lt"/>
                <a:ea typeface="+mn-ea"/>
                <a:cs typeface="+mn-cs"/>
              </a:rPr>
              <a:t> in terms of initiating an interaction and each of which provides its </a:t>
            </a:r>
            <a:r>
              <a:rPr lang="en-US" sz="3200" b="1" i="0" u="none" strike="noStrike" kern="1200" baseline="0" dirty="0">
                <a:solidFill>
                  <a:schemeClr val="tx1"/>
                </a:solidFill>
                <a:latin typeface="+mn-lt"/>
                <a:ea typeface="+mn-ea"/>
                <a:cs typeface="+mn-cs"/>
              </a:rPr>
              <a:t>own resources</a:t>
            </a:r>
            <a:r>
              <a:rPr lang="en-US" sz="3200" b="0" i="0" u="none" strike="noStrike" kern="1200" baseline="0" dirty="0">
                <a:solidFill>
                  <a:schemeClr val="tx1"/>
                </a:solidFill>
                <a:latin typeface="+mn-lt"/>
                <a:ea typeface="+mn-ea"/>
                <a:cs typeface="+mn-cs"/>
              </a:rPr>
              <a:t>—need to </a:t>
            </a:r>
            <a:r>
              <a:rPr lang="en-US" sz="3200" b="1" i="0" u="none" strike="noStrike" kern="1200" baseline="0" dirty="0">
                <a:solidFill>
                  <a:schemeClr val="tx1"/>
                </a:solidFill>
                <a:latin typeface="+mn-lt"/>
                <a:ea typeface="+mn-ea"/>
                <a:cs typeface="+mn-cs"/>
              </a:rPr>
              <a:t>cooperate and collaborate</a:t>
            </a:r>
            <a:r>
              <a:rPr lang="en-US" sz="3200" b="0" i="0" u="none" strike="noStrike" kern="1200" baseline="0" dirty="0">
                <a:solidFill>
                  <a:schemeClr val="tx1"/>
                </a:solidFill>
                <a:latin typeface="+mn-lt"/>
                <a:ea typeface="+mn-ea"/>
                <a:cs typeface="+mn-cs"/>
              </a:rPr>
              <a:t> to </a:t>
            </a:r>
            <a:r>
              <a:rPr lang="en-US" sz="3200" b="1" i="0" u="none" strike="noStrike" kern="1200" baseline="0" dirty="0">
                <a:solidFill>
                  <a:schemeClr val="tx1"/>
                </a:solidFill>
                <a:latin typeface="+mn-lt"/>
                <a:ea typeface="+mn-ea"/>
                <a:cs typeface="+mn-cs"/>
              </a:rPr>
              <a:t>provide a service</a:t>
            </a:r>
            <a:r>
              <a:rPr lang="en-US" sz="3200" b="0" i="0" u="none" strike="noStrike" kern="1200" baseline="0" dirty="0">
                <a:solidFill>
                  <a:schemeClr val="tx1"/>
                </a:solidFill>
                <a:latin typeface="+mn-lt"/>
                <a:ea typeface="+mn-ea"/>
                <a:cs typeface="+mn-cs"/>
              </a:rPr>
              <a:t> to a</a:t>
            </a:r>
            <a:r>
              <a:rPr lang="en-US" sz="3200" b="0" i="0" u="none" strike="noStrike" kern="1200" dirty="0">
                <a:solidFill>
                  <a:schemeClr val="tx1"/>
                </a:solidFill>
                <a:latin typeface="+mn-lt"/>
                <a:ea typeface="+mn-ea"/>
                <a:cs typeface="+mn-cs"/>
              </a:rPr>
              <a:t> </a:t>
            </a:r>
            <a:r>
              <a:rPr lang="en-US" sz="3200" b="0" i="0" u="none" strike="noStrike" kern="1200" baseline="0" dirty="0">
                <a:solidFill>
                  <a:schemeClr val="tx1"/>
                </a:solidFill>
                <a:latin typeface="+mn-lt"/>
                <a:ea typeface="+mn-ea"/>
                <a:cs typeface="+mn-cs"/>
              </a:rPr>
              <a:t>distributed community of users.</a:t>
            </a:r>
          </a:p>
          <a:p>
            <a:pPr>
              <a:lnSpc>
                <a:spcPct val="100000"/>
              </a:lnSpc>
            </a:pPr>
            <a:r>
              <a:rPr lang="en-US" sz="3200" b="1" i="0" u="none" strike="noStrike" kern="1200" baseline="0" dirty="0">
                <a:solidFill>
                  <a:schemeClr val="tx1"/>
                </a:solidFill>
                <a:latin typeface="+mn-lt"/>
                <a:ea typeface="+mn-ea"/>
                <a:cs typeface="+mn-cs"/>
              </a:rPr>
              <a:t>Problem: </a:t>
            </a:r>
            <a:r>
              <a:rPr lang="en-US" sz="3200" b="0" i="0" u="none" strike="noStrike" kern="1200" baseline="0" dirty="0">
                <a:solidFill>
                  <a:schemeClr val="tx1"/>
                </a:solidFill>
                <a:latin typeface="+mn-lt"/>
                <a:ea typeface="+mn-ea"/>
                <a:cs typeface="+mn-cs"/>
              </a:rPr>
              <a:t>How can a set of “</a:t>
            </a:r>
            <a:r>
              <a:rPr lang="en-US" sz="3200" b="1" i="0" u="none" strike="noStrike" kern="1200" baseline="0" dirty="0">
                <a:solidFill>
                  <a:schemeClr val="tx1"/>
                </a:solidFill>
                <a:latin typeface="+mn-lt"/>
                <a:ea typeface="+mn-ea"/>
                <a:cs typeface="+mn-cs"/>
              </a:rPr>
              <a:t>equal” distributed computational entities</a:t>
            </a:r>
            <a:r>
              <a:rPr lang="en-US" sz="3200" b="0" i="0" u="none" strike="noStrike" kern="1200" baseline="0" dirty="0">
                <a:solidFill>
                  <a:schemeClr val="tx1"/>
                </a:solidFill>
                <a:latin typeface="+mn-lt"/>
                <a:ea typeface="+mn-ea"/>
                <a:cs typeface="+mn-cs"/>
              </a:rPr>
              <a:t> be </a:t>
            </a:r>
            <a:r>
              <a:rPr lang="en-US" sz="3200" b="1" i="0" u="none" strike="noStrike" kern="1200" baseline="0" dirty="0">
                <a:solidFill>
                  <a:schemeClr val="tx1"/>
                </a:solidFill>
                <a:latin typeface="+mn-lt"/>
                <a:ea typeface="+mn-ea"/>
                <a:cs typeface="+mn-cs"/>
              </a:rPr>
              <a:t>connect</a:t>
            </a:r>
            <a:r>
              <a:rPr lang="en-US" sz="3200" b="0" i="0" u="none" strike="noStrike" kern="1200" baseline="0" dirty="0">
                <a:solidFill>
                  <a:schemeClr val="tx1"/>
                </a:solidFill>
                <a:latin typeface="+mn-lt"/>
                <a:ea typeface="+mn-ea"/>
                <a:cs typeface="+mn-cs"/>
              </a:rPr>
              <a:t>ed to each other via a </a:t>
            </a:r>
            <a:r>
              <a:rPr lang="en-US" sz="3200" b="1" i="0" u="none" strike="noStrike" kern="1200" baseline="0" dirty="0">
                <a:solidFill>
                  <a:schemeClr val="tx1"/>
                </a:solidFill>
                <a:latin typeface="+mn-lt"/>
                <a:ea typeface="+mn-ea"/>
                <a:cs typeface="+mn-cs"/>
              </a:rPr>
              <a:t>common protocol</a:t>
            </a:r>
            <a:r>
              <a:rPr lang="en-US" sz="3200" b="0" i="0" u="none" strike="noStrike" kern="1200" baseline="0" dirty="0">
                <a:solidFill>
                  <a:schemeClr val="tx1"/>
                </a:solidFill>
                <a:latin typeface="+mn-lt"/>
                <a:ea typeface="+mn-ea"/>
                <a:cs typeface="+mn-cs"/>
              </a:rPr>
              <a:t> so that they can organize and </a:t>
            </a:r>
            <a:r>
              <a:rPr lang="en-US" sz="3200" b="1" i="0" u="none" strike="noStrike" kern="1200" baseline="0" dirty="0">
                <a:solidFill>
                  <a:schemeClr val="tx1"/>
                </a:solidFill>
                <a:latin typeface="+mn-lt"/>
                <a:ea typeface="+mn-ea"/>
                <a:cs typeface="+mn-cs"/>
              </a:rPr>
              <a:t>share</a:t>
            </a:r>
            <a:r>
              <a:rPr lang="en-US" sz="3200" b="0" i="0" u="none" strike="noStrike" kern="1200" baseline="0" dirty="0">
                <a:solidFill>
                  <a:schemeClr val="tx1"/>
                </a:solidFill>
                <a:latin typeface="+mn-lt"/>
                <a:ea typeface="+mn-ea"/>
                <a:cs typeface="+mn-cs"/>
              </a:rPr>
              <a:t> their </a:t>
            </a:r>
            <a:r>
              <a:rPr lang="en-US" sz="3200" b="1" i="0" u="none" strike="noStrike" kern="1200" baseline="0" dirty="0">
                <a:solidFill>
                  <a:schemeClr val="tx1"/>
                </a:solidFill>
                <a:latin typeface="+mn-lt"/>
                <a:ea typeface="+mn-ea"/>
                <a:cs typeface="+mn-cs"/>
              </a:rPr>
              <a:t>services</a:t>
            </a:r>
            <a:r>
              <a:rPr lang="en-US" sz="3200" b="0" i="0" u="none" strike="noStrike" kern="1200" baseline="0" dirty="0">
                <a:solidFill>
                  <a:schemeClr val="tx1"/>
                </a:solidFill>
                <a:latin typeface="+mn-lt"/>
                <a:ea typeface="+mn-ea"/>
                <a:cs typeface="+mn-cs"/>
              </a:rPr>
              <a:t> with high </a:t>
            </a:r>
            <a:r>
              <a:rPr lang="en-US" sz="3200" b="1" i="0" u="none" strike="noStrike" kern="1200" baseline="0" dirty="0">
                <a:solidFill>
                  <a:schemeClr val="tx1"/>
                </a:solidFill>
                <a:latin typeface="+mn-lt"/>
                <a:ea typeface="+mn-ea"/>
                <a:cs typeface="+mn-cs"/>
              </a:rPr>
              <a:t>availability and scalability</a:t>
            </a:r>
            <a:r>
              <a:rPr lang="en-US" sz="3200" b="0" i="0" u="none" strike="noStrike" kern="1200" baseline="0" dirty="0">
                <a:solidFill>
                  <a:schemeClr val="tx1"/>
                </a:solidFill>
                <a:latin typeface="+mn-lt"/>
                <a:ea typeface="+mn-ea"/>
                <a:cs typeface="+mn-cs"/>
              </a:rPr>
              <a:t>?</a:t>
            </a:r>
          </a:p>
          <a:p>
            <a:pPr>
              <a:lnSpc>
                <a:spcPct val="100000"/>
              </a:lnSpc>
            </a:pPr>
            <a:r>
              <a:rPr lang="en-US" sz="3200" b="1" i="0" u="none" strike="noStrike" kern="1200" baseline="0" dirty="0">
                <a:solidFill>
                  <a:schemeClr val="tx1"/>
                </a:solidFill>
                <a:latin typeface="+mn-lt"/>
                <a:ea typeface="+mn-ea"/>
                <a:cs typeface="+mn-cs"/>
              </a:rPr>
              <a:t>Solution: </a:t>
            </a:r>
            <a:r>
              <a:rPr lang="en-US" sz="3200" b="0" i="0" u="none" strike="noStrike" kern="1200" baseline="0" dirty="0">
                <a:solidFill>
                  <a:schemeClr val="tx1"/>
                </a:solidFill>
                <a:latin typeface="+mn-lt"/>
                <a:ea typeface="+mn-ea"/>
                <a:cs typeface="+mn-cs"/>
              </a:rPr>
              <a:t>In the peer-to-peer (P2P) pattern, components </a:t>
            </a:r>
            <a:r>
              <a:rPr lang="en-US" sz="3200" b="1" i="0" u="none" strike="noStrike" kern="1200" baseline="0" dirty="0">
                <a:solidFill>
                  <a:schemeClr val="tx1"/>
                </a:solidFill>
                <a:latin typeface="+mn-lt"/>
                <a:ea typeface="+mn-ea"/>
                <a:cs typeface="+mn-cs"/>
              </a:rPr>
              <a:t>directly interact as peers</a:t>
            </a:r>
            <a:r>
              <a:rPr lang="en-US" sz="3200" b="0" i="0" u="none" strike="noStrike" kern="1200" baseline="0" dirty="0">
                <a:solidFill>
                  <a:schemeClr val="tx1"/>
                </a:solidFill>
                <a:latin typeface="+mn-lt"/>
                <a:ea typeface="+mn-ea"/>
                <a:cs typeface="+mn-cs"/>
              </a:rPr>
              <a:t>. All peers are “</a:t>
            </a:r>
            <a:r>
              <a:rPr lang="en-US" sz="3200" b="1" i="0" u="none" strike="noStrike" kern="1200" baseline="0" dirty="0">
                <a:solidFill>
                  <a:schemeClr val="tx1"/>
                </a:solidFill>
                <a:latin typeface="+mn-lt"/>
                <a:ea typeface="+mn-ea"/>
                <a:cs typeface="+mn-cs"/>
              </a:rPr>
              <a:t>equal</a:t>
            </a:r>
            <a:r>
              <a:rPr lang="en-US" sz="3200" b="0" i="0" u="none" strike="noStrike" kern="1200" baseline="0" dirty="0">
                <a:solidFill>
                  <a:schemeClr val="tx1"/>
                </a:solidFill>
                <a:latin typeface="+mn-lt"/>
                <a:ea typeface="+mn-ea"/>
                <a:cs typeface="+mn-cs"/>
              </a:rPr>
              <a:t>” and </a:t>
            </a:r>
            <a:r>
              <a:rPr lang="en-US" sz="3200" b="1" i="0" u="none" strike="noStrike" kern="1200" baseline="0" dirty="0">
                <a:solidFill>
                  <a:schemeClr val="tx1"/>
                </a:solidFill>
                <a:latin typeface="+mn-lt"/>
                <a:ea typeface="+mn-ea"/>
                <a:cs typeface="+mn-cs"/>
              </a:rPr>
              <a:t>no</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peer</a:t>
            </a:r>
            <a:r>
              <a:rPr lang="en-US" sz="3200" b="0" i="0" u="none" strike="noStrike" kern="1200" baseline="0" dirty="0">
                <a:solidFill>
                  <a:schemeClr val="tx1"/>
                </a:solidFill>
                <a:latin typeface="+mn-lt"/>
                <a:ea typeface="+mn-ea"/>
                <a:cs typeface="+mn-cs"/>
              </a:rPr>
              <a:t> or </a:t>
            </a:r>
            <a:r>
              <a:rPr lang="en-US" sz="3200" b="1" i="0" u="none" strike="noStrike" kern="1200" baseline="0" dirty="0">
                <a:solidFill>
                  <a:schemeClr val="tx1"/>
                </a:solidFill>
                <a:latin typeface="+mn-lt"/>
                <a:ea typeface="+mn-ea"/>
                <a:cs typeface="+mn-cs"/>
              </a:rPr>
              <a:t>group of peers</a:t>
            </a:r>
            <a:r>
              <a:rPr lang="en-US" sz="3200" b="0" i="0" u="none" strike="noStrike" kern="1200" baseline="0" dirty="0">
                <a:solidFill>
                  <a:schemeClr val="tx1"/>
                </a:solidFill>
                <a:latin typeface="+mn-lt"/>
                <a:ea typeface="+mn-ea"/>
                <a:cs typeface="+mn-cs"/>
              </a:rPr>
              <a:t> can be </a:t>
            </a:r>
            <a:r>
              <a:rPr lang="en-US" sz="3200" b="1" i="0" u="none" strike="noStrike" kern="1200" baseline="0" dirty="0">
                <a:solidFill>
                  <a:schemeClr val="tx1"/>
                </a:solidFill>
                <a:latin typeface="+mn-lt"/>
                <a:ea typeface="+mn-ea"/>
                <a:cs typeface="+mn-cs"/>
              </a:rPr>
              <a:t>critical</a:t>
            </a:r>
            <a:r>
              <a:rPr lang="en-US" sz="3200" b="0" i="0" u="none" strike="noStrike" kern="1200" baseline="0" dirty="0">
                <a:solidFill>
                  <a:schemeClr val="tx1"/>
                </a:solidFill>
                <a:latin typeface="+mn-lt"/>
                <a:ea typeface="+mn-ea"/>
                <a:cs typeface="+mn-cs"/>
              </a:rPr>
              <a:t> for the health of the system. Peer-to-peer communication is typically a </a:t>
            </a:r>
            <a:r>
              <a:rPr lang="en-US" sz="3200" b="1" i="0" u="none" strike="noStrike" kern="1200" baseline="0" dirty="0">
                <a:solidFill>
                  <a:schemeClr val="tx1"/>
                </a:solidFill>
                <a:latin typeface="+mn-lt"/>
                <a:ea typeface="+mn-ea"/>
                <a:cs typeface="+mn-cs"/>
              </a:rPr>
              <a:t>request/reply interaction </a:t>
            </a:r>
            <a:r>
              <a:rPr lang="en-US" sz="3200" b="0" i="0" u="none" strike="noStrike" kern="1200" baseline="0" dirty="0">
                <a:solidFill>
                  <a:schemeClr val="tx1"/>
                </a:solidFill>
                <a:latin typeface="+mn-lt"/>
                <a:ea typeface="+mn-ea"/>
                <a:cs typeface="+mn-cs"/>
              </a:rPr>
              <a:t>without the asymmetry found in the client-server pattern.</a:t>
            </a:r>
          </a:p>
        </p:txBody>
      </p:sp>
    </p:spTree>
    <p:extLst>
      <p:ext uri="{BB962C8B-B14F-4D97-AF65-F5344CB8AC3E}">
        <p14:creationId xmlns:p14="http://schemas.microsoft.com/office/powerpoint/2010/main" val="3191930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Peer-to-Peer Example</a:t>
            </a:r>
            <a:br>
              <a:rPr lang="en-US" dirty="0"/>
            </a:br>
            <a:r>
              <a:rPr lang="en-US" sz="1800" dirty="0"/>
              <a:t>Gnutella Network</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 y="1862314"/>
            <a:ext cx="6895779" cy="468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898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CDE2EA-75C5-4573-8F08-8CC79E7B552A}"/>
              </a:ext>
            </a:extLst>
          </p:cNvPr>
          <p:cNvPicPr>
            <a:picLocks noChangeAspect="1"/>
          </p:cNvPicPr>
          <p:nvPr/>
        </p:nvPicPr>
        <p:blipFill>
          <a:blip r:embed="rId2"/>
          <a:stretch>
            <a:fillRect/>
          </a:stretch>
        </p:blipFill>
        <p:spPr>
          <a:xfrm>
            <a:off x="120072" y="0"/>
            <a:ext cx="6301509" cy="6301509"/>
          </a:xfrm>
          <a:prstGeom prst="rect">
            <a:avLst/>
          </a:prstGeom>
        </p:spPr>
      </p:pic>
      <p:sp>
        <p:nvSpPr>
          <p:cNvPr id="8" name="TextBox 7">
            <a:extLst>
              <a:ext uri="{FF2B5EF4-FFF2-40B4-BE49-F238E27FC236}">
                <a16:creationId xmlns:a16="http://schemas.microsoft.com/office/drawing/2014/main" id="{6C0CC569-6F8D-4735-BDCA-79535EE7858D}"/>
              </a:ext>
            </a:extLst>
          </p:cNvPr>
          <p:cNvSpPr txBox="1"/>
          <p:nvPr/>
        </p:nvSpPr>
        <p:spPr>
          <a:xfrm>
            <a:off x="4946072" y="6507126"/>
            <a:ext cx="4572000" cy="246221"/>
          </a:xfrm>
          <a:prstGeom prst="rect">
            <a:avLst/>
          </a:prstGeom>
          <a:noFill/>
        </p:spPr>
        <p:txBody>
          <a:bodyPr wrap="square">
            <a:spAutoFit/>
          </a:bodyPr>
          <a:lstStyle/>
          <a:p>
            <a:r>
              <a:rPr lang="en-US" sz="1000" dirty="0"/>
              <a:t>http://videobot.ash1.opte.org/content/opte/maps/static/opte-2010.png</a:t>
            </a:r>
          </a:p>
        </p:txBody>
      </p:sp>
      <p:sp>
        <p:nvSpPr>
          <p:cNvPr id="9" name="TextBox 8">
            <a:extLst>
              <a:ext uri="{FF2B5EF4-FFF2-40B4-BE49-F238E27FC236}">
                <a16:creationId xmlns:a16="http://schemas.microsoft.com/office/drawing/2014/main" id="{EFAEF750-CA96-4028-A5DF-32A9466D31E7}"/>
              </a:ext>
            </a:extLst>
          </p:cNvPr>
          <p:cNvSpPr txBox="1"/>
          <p:nvPr/>
        </p:nvSpPr>
        <p:spPr>
          <a:xfrm>
            <a:off x="6650181" y="1856509"/>
            <a:ext cx="2225963" cy="2154436"/>
          </a:xfrm>
          <a:prstGeom prst="rect">
            <a:avLst/>
          </a:prstGeom>
          <a:noFill/>
        </p:spPr>
        <p:txBody>
          <a:bodyPr wrap="square" rtlCol="0">
            <a:spAutoFit/>
          </a:bodyPr>
          <a:lstStyle/>
          <a:p>
            <a:r>
              <a:rPr lang="en-US" dirty="0"/>
              <a:t>The Internet in 2010</a:t>
            </a:r>
          </a:p>
          <a:p>
            <a:endParaRPr lang="en-US" dirty="0"/>
          </a:p>
          <a:p>
            <a:r>
              <a:rPr lang="en-US" sz="1400" dirty="0"/>
              <a:t>The color selection is based on the color of incandescence, where the most connection points represent the highest temperatures in terms of colors of light.</a:t>
            </a:r>
          </a:p>
        </p:txBody>
      </p:sp>
    </p:spTree>
    <p:extLst>
      <p:ext uri="{BB962C8B-B14F-4D97-AF65-F5344CB8AC3E}">
        <p14:creationId xmlns:p14="http://schemas.microsoft.com/office/powerpoint/2010/main" val="3217631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Peer-to-Peer</a:t>
            </a:r>
            <a:r>
              <a:rPr lang="en-US" baseline="0" dirty="0"/>
              <a:t> Solution - 1</a:t>
            </a:r>
            <a:endParaRPr lang="en-US" dirty="0"/>
          </a:p>
        </p:txBody>
      </p:sp>
      <p:sp>
        <p:nvSpPr>
          <p:cNvPr id="3" name="Content Placeholder 2"/>
          <p:cNvSpPr>
            <a:spLocks noGrp="1"/>
          </p:cNvSpPr>
          <p:nvPr>
            <p:ph idx="1"/>
          </p:nvPr>
        </p:nvSpPr>
        <p:spPr/>
        <p:txBody>
          <a:bodyPr>
            <a:normAutofit fontScale="70000" lnSpcReduction="20000"/>
          </a:bodyPr>
          <a:lstStyle/>
          <a:p>
            <a:pPr>
              <a:lnSpc>
                <a:spcPct val="100000"/>
              </a:lnSpc>
            </a:pPr>
            <a:r>
              <a:rPr lang="en-US" sz="3200" b="0" i="0" u="none" strike="noStrike" kern="1200" baseline="0" dirty="0">
                <a:solidFill>
                  <a:schemeClr val="tx1"/>
                </a:solidFill>
                <a:latin typeface="+mn-lt"/>
                <a:ea typeface="+mn-ea"/>
                <a:cs typeface="+mn-cs"/>
              </a:rPr>
              <a:t>Overview: Computation is achieved by cooperating peers that request service from and provide services to one another across a network.</a:t>
            </a:r>
          </a:p>
          <a:p>
            <a:pPr>
              <a:lnSpc>
                <a:spcPct val="100000"/>
              </a:lnSpc>
            </a:pPr>
            <a:r>
              <a:rPr lang="en-US" sz="3200" b="0" i="0" u="none" strike="noStrike" kern="1200" baseline="0" dirty="0">
                <a:solidFill>
                  <a:schemeClr val="tx1"/>
                </a:solidFill>
                <a:latin typeface="+mn-lt"/>
                <a:ea typeface="+mn-ea"/>
                <a:cs typeface="+mn-cs"/>
              </a:rPr>
              <a:t>Elements: </a:t>
            </a:r>
          </a:p>
          <a:p>
            <a:pPr lvl="1">
              <a:lnSpc>
                <a:spcPct val="100000"/>
              </a:lnSpc>
            </a:pPr>
            <a:r>
              <a:rPr lang="en-US" sz="2800" b="0" i="1" u="none" strike="noStrike" kern="1200" baseline="0" dirty="0">
                <a:solidFill>
                  <a:schemeClr val="tx1"/>
                </a:solidFill>
                <a:latin typeface="+mn-lt"/>
                <a:ea typeface="+mn-ea"/>
                <a:cs typeface="+mn-cs"/>
              </a:rPr>
              <a:t>Peer, </a:t>
            </a:r>
            <a:r>
              <a:rPr lang="en-US" sz="2800" b="0" i="0" u="none" strike="noStrike" kern="1200" baseline="0" dirty="0">
                <a:solidFill>
                  <a:schemeClr val="tx1"/>
                </a:solidFill>
                <a:latin typeface="+mn-lt"/>
                <a:ea typeface="+mn-ea"/>
                <a:cs typeface="+mn-cs"/>
              </a:rPr>
              <a:t>which is an independent component running on a network node. Special peer components can provide routing, indexing, and peer search capability.</a:t>
            </a:r>
          </a:p>
          <a:p>
            <a:pPr lvl="1">
              <a:lnSpc>
                <a:spcPct val="100000"/>
              </a:lnSpc>
            </a:pPr>
            <a:r>
              <a:rPr lang="en-US" sz="2800" b="0" i="1" u="none" strike="noStrike" kern="1200" baseline="0" dirty="0">
                <a:solidFill>
                  <a:schemeClr val="tx1"/>
                </a:solidFill>
                <a:latin typeface="+mn-lt"/>
                <a:ea typeface="+mn-ea"/>
                <a:cs typeface="+mn-cs"/>
              </a:rPr>
              <a:t>Request/reply connector, </a:t>
            </a:r>
            <a:r>
              <a:rPr lang="en-US" sz="2800" b="0" i="0" u="none" strike="noStrike" kern="1200" baseline="0" dirty="0">
                <a:solidFill>
                  <a:schemeClr val="tx1"/>
                </a:solidFill>
                <a:latin typeface="+mn-lt"/>
                <a:ea typeface="+mn-ea"/>
                <a:cs typeface="+mn-cs"/>
              </a:rPr>
              <a:t>which is used to connect to the peer network, search for other peers, and invoke services from other peers. In some cases, the need for a reply is done away with.</a:t>
            </a:r>
          </a:p>
          <a:p>
            <a:pPr>
              <a:lnSpc>
                <a:spcPct val="100000"/>
              </a:lnSpc>
            </a:pPr>
            <a:r>
              <a:rPr lang="en-US" sz="3200" b="0" i="0" u="none" strike="noStrike" kern="1200" baseline="0" dirty="0">
                <a:solidFill>
                  <a:schemeClr val="tx1"/>
                </a:solidFill>
                <a:latin typeface="+mn-lt"/>
                <a:ea typeface="+mn-ea"/>
                <a:cs typeface="+mn-cs"/>
              </a:rPr>
              <a:t>Relations: The relation associates peers with their connectors. Attachments may change at runtime.</a:t>
            </a:r>
          </a:p>
        </p:txBody>
      </p:sp>
    </p:spTree>
    <p:extLst>
      <p:ext uri="{BB962C8B-B14F-4D97-AF65-F5344CB8AC3E}">
        <p14:creationId xmlns:p14="http://schemas.microsoft.com/office/powerpoint/2010/main" val="4036441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Peer-to-Peer Solution - 2</a:t>
            </a:r>
          </a:p>
        </p:txBody>
      </p:sp>
      <p:sp>
        <p:nvSpPr>
          <p:cNvPr id="3" name="Content Placeholder 2"/>
          <p:cNvSpPr>
            <a:spLocks noGrp="1"/>
          </p:cNvSpPr>
          <p:nvPr>
            <p:ph idx="1"/>
          </p:nvPr>
        </p:nvSpPr>
        <p:spPr/>
        <p:txBody>
          <a:bodyPr>
            <a:normAutofit fontScale="77500" lnSpcReduction="20000"/>
          </a:bodyPr>
          <a:lstStyle/>
          <a:p>
            <a:pPr>
              <a:lnSpc>
                <a:spcPct val="100000"/>
              </a:lnSpc>
            </a:pPr>
            <a:r>
              <a:rPr lang="en-US" sz="3200" b="0" i="0" u="none" strike="noStrike" kern="1200" baseline="0" dirty="0">
                <a:solidFill>
                  <a:schemeClr val="tx1"/>
                </a:solidFill>
                <a:latin typeface="+mn-lt"/>
                <a:ea typeface="+mn-ea"/>
                <a:cs typeface="+mn-cs"/>
              </a:rPr>
              <a:t>Constraints: Restrictions may be placed on the following:</a:t>
            </a:r>
          </a:p>
          <a:p>
            <a:pPr lvl="1">
              <a:lnSpc>
                <a:spcPct val="100000"/>
              </a:lnSpc>
            </a:pPr>
            <a:r>
              <a:rPr lang="en-US" b="0" i="0" u="none" strike="noStrike" kern="1200" baseline="0" dirty="0">
                <a:solidFill>
                  <a:schemeClr val="tx1"/>
                </a:solidFill>
                <a:latin typeface="+mn-lt"/>
                <a:ea typeface="+mn-ea"/>
                <a:cs typeface="+mn-cs"/>
              </a:rPr>
              <a:t>The number of allowable attachments to any given peer</a:t>
            </a:r>
          </a:p>
          <a:p>
            <a:pPr lvl="1">
              <a:lnSpc>
                <a:spcPct val="100000"/>
              </a:lnSpc>
            </a:pPr>
            <a:r>
              <a:rPr lang="en-US" b="0" i="0" u="none" strike="noStrike" kern="1200" baseline="0" dirty="0">
                <a:solidFill>
                  <a:schemeClr val="tx1"/>
                </a:solidFill>
                <a:latin typeface="+mn-lt"/>
                <a:ea typeface="+mn-ea"/>
                <a:cs typeface="+mn-cs"/>
              </a:rPr>
              <a:t>The number of hops used for searching for a peer</a:t>
            </a:r>
          </a:p>
          <a:p>
            <a:pPr lvl="1">
              <a:lnSpc>
                <a:spcPct val="100000"/>
              </a:lnSpc>
            </a:pPr>
            <a:r>
              <a:rPr lang="en-US" b="0" i="0" u="none" strike="noStrike" kern="1200" baseline="0" dirty="0">
                <a:solidFill>
                  <a:schemeClr val="tx1"/>
                </a:solidFill>
                <a:latin typeface="+mn-lt"/>
                <a:ea typeface="+mn-ea"/>
                <a:cs typeface="+mn-cs"/>
              </a:rPr>
              <a:t>Which peers know about which other peers</a:t>
            </a:r>
          </a:p>
          <a:p>
            <a:pPr lvl="1">
              <a:lnSpc>
                <a:spcPct val="100000"/>
              </a:lnSpc>
            </a:pPr>
            <a:r>
              <a:rPr lang="en-US" b="0" i="0" u="none" strike="noStrike" kern="1200" baseline="0" dirty="0">
                <a:solidFill>
                  <a:schemeClr val="tx1"/>
                </a:solidFill>
                <a:latin typeface="+mn-lt"/>
                <a:ea typeface="+mn-ea"/>
                <a:cs typeface="+mn-cs"/>
              </a:rPr>
              <a:t>Some P2P networks are organized with star topologies, in which peers only connect to </a:t>
            </a:r>
            <a:r>
              <a:rPr lang="en-US" b="0" i="0" u="none" strike="noStrike" kern="1200" baseline="0" dirty="0" err="1">
                <a:solidFill>
                  <a:schemeClr val="tx1"/>
                </a:solidFill>
                <a:latin typeface="+mn-lt"/>
                <a:ea typeface="+mn-ea"/>
                <a:cs typeface="+mn-cs"/>
              </a:rPr>
              <a:t>supernodes</a:t>
            </a:r>
            <a:r>
              <a:rPr lang="en-US" b="0" i="0" u="none" strike="noStrike" kern="1200" baseline="0" dirty="0">
                <a:solidFill>
                  <a:schemeClr val="tx1"/>
                </a:solidFill>
                <a:latin typeface="+mn-lt"/>
                <a:ea typeface="+mn-ea"/>
                <a:cs typeface="+mn-cs"/>
              </a:rPr>
              <a:t>.</a:t>
            </a:r>
          </a:p>
          <a:p>
            <a:pPr>
              <a:lnSpc>
                <a:spcPct val="100000"/>
              </a:lnSpc>
            </a:pPr>
            <a:r>
              <a:rPr lang="en-US" sz="3200" b="0" i="0" u="none" strike="noStrike" kern="1200" baseline="0" dirty="0">
                <a:solidFill>
                  <a:schemeClr val="tx1"/>
                </a:solidFill>
                <a:latin typeface="+mn-lt"/>
                <a:ea typeface="+mn-ea"/>
                <a:cs typeface="+mn-cs"/>
              </a:rPr>
              <a:t>Weaknesses: </a:t>
            </a:r>
          </a:p>
          <a:p>
            <a:pPr lvl="1">
              <a:lnSpc>
                <a:spcPct val="100000"/>
              </a:lnSpc>
            </a:pPr>
            <a:r>
              <a:rPr lang="en-US" sz="2800" b="0" i="0" u="none" strike="noStrike" kern="1200" baseline="0" dirty="0">
                <a:solidFill>
                  <a:schemeClr val="tx1"/>
                </a:solidFill>
                <a:latin typeface="+mn-lt"/>
                <a:ea typeface="+mn-ea"/>
                <a:cs typeface="+mn-cs"/>
              </a:rPr>
              <a:t>Managing security, data consistency, data/service availability, backup, and recovery are all more complex.</a:t>
            </a:r>
          </a:p>
          <a:p>
            <a:pPr lvl="1">
              <a:lnSpc>
                <a:spcPct val="100000"/>
              </a:lnSpc>
            </a:pPr>
            <a:r>
              <a:rPr lang="en-US" sz="2800" b="0" i="0" u="none" strike="noStrike" kern="1200" baseline="0" dirty="0">
                <a:solidFill>
                  <a:schemeClr val="tx1"/>
                </a:solidFill>
                <a:latin typeface="+mn-lt"/>
                <a:ea typeface="+mn-ea"/>
                <a:cs typeface="+mn-cs"/>
              </a:rPr>
              <a:t>Small peer-to-peer systems may not be able to consistently achieve quality goals such as performance and availability.</a:t>
            </a:r>
            <a:endParaRPr lang="en-US" dirty="0"/>
          </a:p>
        </p:txBody>
      </p:sp>
    </p:spTree>
    <p:extLst>
      <p:ext uri="{BB962C8B-B14F-4D97-AF65-F5344CB8AC3E}">
        <p14:creationId xmlns:p14="http://schemas.microsoft.com/office/powerpoint/2010/main" val="326851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Service Oriented Architecture Pattern</a:t>
            </a:r>
          </a:p>
        </p:txBody>
      </p:sp>
      <p:sp>
        <p:nvSpPr>
          <p:cNvPr id="3" name="Content Placeholder 2"/>
          <p:cNvSpPr>
            <a:spLocks noGrp="1"/>
          </p:cNvSpPr>
          <p:nvPr>
            <p:ph idx="1"/>
          </p:nvPr>
        </p:nvSpPr>
        <p:spPr/>
        <p:txBody>
          <a:bodyPr>
            <a:noAutofit/>
          </a:bodyPr>
          <a:lstStyle/>
          <a:p>
            <a:pPr marL="342900" marR="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lang="en-US" sz="2400" b="1" dirty="0"/>
              <a:t>Context</a:t>
            </a:r>
            <a:r>
              <a:rPr lang="en-US" sz="2400" dirty="0"/>
              <a:t>: A </a:t>
            </a:r>
            <a:r>
              <a:rPr lang="en-US" sz="2400" b="1" dirty="0"/>
              <a:t>number</a:t>
            </a:r>
            <a:r>
              <a:rPr lang="en-US" sz="2400" dirty="0"/>
              <a:t> of </a:t>
            </a:r>
            <a:r>
              <a:rPr lang="en-US" sz="2400" b="1" dirty="0"/>
              <a:t>services</a:t>
            </a:r>
            <a:r>
              <a:rPr lang="en-US" sz="2400" dirty="0"/>
              <a:t> are </a:t>
            </a:r>
            <a:r>
              <a:rPr lang="en-US" sz="2400" b="1" dirty="0"/>
              <a:t>offered</a:t>
            </a:r>
            <a:r>
              <a:rPr lang="en-US" sz="2400" dirty="0"/>
              <a:t> (and described) by service providers </a:t>
            </a:r>
            <a:r>
              <a:rPr lang="en-US" sz="2400" kern="1200" dirty="0">
                <a:solidFill>
                  <a:schemeClr val="tx1"/>
                </a:solidFill>
                <a:effectLst/>
              </a:rPr>
              <a:t>and consumed by service consumers. Service </a:t>
            </a:r>
            <a:r>
              <a:rPr lang="en-US" sz="2400" b="1" kern="1200" dirty="0">
                <a:solidFill>
                  <a:schemeClr val="tx1"/>
                </a:solidFill>
                <a:effectLst/>
              </a:rPr>
              <a:t>consumers</a:t>
            </a:r>
            <a:r>
              <a:rPr lang="en-US" sz="2400" kern="1200" dirty="0">
                <a:solidFill>
                  <a:schemeClr val="tx1"/>
                </a:solidFill>
                <a:effectLst/>
              </a:rPr>
              <a:t> need to be able to </a:t>
            </a:r>
            <a:r>
              <a:rPr lang="en-US" sz="2400" b="1" kern="1200" dirty="0">
                <a:solidFill>
                  <a:schemeClr val="tx1"/>
                </a:solidFill>
                <a:effectLst/>
              </a:rPr>
              <a:t>understand and use</a:t>
            </a:r>
            <a:r>
              <a:rPr lang="en-US" sz="2400" kern="1200" dirty="0">
                <a:solidFill>
                  <a:schemeClr val="tx1"/>
                </a:solidFill>
                <a:effectLst/>
              </a:rPr>
              <a:t> these services </a:t>
            </a:r>
            <a:r>
              <a:rPr lang="en-US" sz="2400" b="1" kern="1200" dirty="0">
                <a:solidFill>
                  <a:schemeClr val="tx1"/>
                </a:solidFill>
                <a:effectLst/>
              </a:rPr>
              <a:t>without</a:t>
            </a:r>
            <a:r>
              <a:rPr lang="en-US" sz="2400" kern="1200" dirty="0">
                <a:solidFill>
                  <a:schemeClr val="tx1"/>
                </a:solidFill>
                <a:effectLst/>
              </a:rPr>
              <a:t> any </a:t>
            </a:r>
            <a:r>
              <a:rPr lang="en-US" sz="2400" b="1" kern="1200" dirty="0">
                <a:solidFill>
                  <a:schemeClr val="tx1"/>
                </a:solidFill>
                <a:effectLst/>
              </a:rPr>
              <a:t>detailed knowledge</a:t>
            </a:r>
            <a:r>
              <a:rPr lang="en-US" sz="2400" kern="1200" dirty="0">
                <a:solidFill>
                  <a:schemeClr val="tx1"/>
                </a:solidFill>
                <a:effectLst/>
              </a:rPr>
              <a:t> of their </a:t>
            </a:r>
            <a:r>
              <a:rPr lang="en-US" sz="2400" dirty="0"/>
              <a:t>implementation.</a:t>
            </a:r>
          </a:p>
          <a:p>
            <a:pPr>
              <a:lnSpc>
                <a:spcPct val="80000"/>
              </a:lnSpc>
            </a:pPr>
            <a:r>
              <a:rPr lang="en-US" sz="2400" b="1" dirty="0"/>
              <a:t>Problem</a:t>
            </a:r>
            <a:r>
              <a:rPr lang="en-US" sz="2400" dirty="0"/>
              <a:t>: How can we support </a:t>
            </a:r>
            <a:r>
              <a:rPr lang="en-US" sz="2400" b="1" dirty="0"/>
              <a:t>interoperability</a:t>
            </a:r>
            <a:r>
              <a:rPr lang="en-US" sz="2400" dirty="0"/>
              <a:t> of </a:t>
            </a:r>
            <a:r>
              <a:rPr lang="en-US" sz="2400" b="1" dirty="0"/>
              <a:t>distributed components</a:t>
            </a:r>
            <a:r>
              <a:rPr lang="en-US" sz="2400" dirty="0"/>
              <a:t> running on </a:t>
            </a:r>
            <a:r>
              <a:rPr lang="en-US" sz="2400" b="1" dirty="0"/>
              <a:t>different</a:t>
            </a:r>
            <a:r>
              <a:rPr lang="en-US" sz="2400" dirty="0"/>
              <a:t> </a:t>
            </a:r>
            <a:r>
              <a:rPr lang="en-US" sz="2400" b="1" dirty="0"/>
              <a:t>platforms</a:t>
            </a:r>
            <a:r>
              <a:rPr lang="en-US" sz="2400" dirty="0"/>
              <a:t> and written in different implementation </a:t>
            </a:r>
            <a:r>
              <a:rPr lang="en-US" sz="2400" b="1" dirty="0"/>
              <a:t>languages</a:t>
            </a:r>
            <a:r>
              <a:rPr lang="en-US" sz="2400" dirty="0"/>
              <a:t>, provided by different </a:t>
            </a:r>
            <a:r>
              <a:rPr lang="en-US" sz="2400" b="1" dirty="0"/>
              <a:t>organizations</a:t>
            </a:r>
            <a:r>
              <a:rPr lang="en-US" sz="2400" dirty="0"/>
              <a:t>, and distributed across the Internet? </a:t>
            </a:r>
          </a:p>
          <a:p>
            <a:pPr>
              <a:lnSpc>
                <a:spcPct val="80000"/>
              </a:lnSpc>
            </a:pPr>
            <a:r>
              <a:rPr lang="en-US" sz="2400" b="1" dirty="0"/>
              <a:t>Solution</a:t>
            </a:r>
            <a:r>
              <a:rPr lang="en-US" sz="2400" dirty="0"/>
              <a:t>: The service-oriented architecture (SOA) pattern describes a collection of </a:t>
            </a:r>
            <a:r>
              <a:rPr lang="en-US" sz="2400" b="1" dirty="0"/>
              <a:t>distributed components</a:t>
            </a:r>
            <a:r>
              <a:rPr lang="en-US" sz="2400" dirty="0"/>
              <a:t> that provide and/or consume services.</a:t>
            </a:r>
          </a:p>
        </p:txBody>
      </p:sp>
    </p:spTree>
    <p:extLst>
      <p:ext uri="{BB962C8B-B14F-4D97-AF65-F5344CB8AC3E}">
        <p14:creationId xmlns:p14="http://schemas.microsoft.com/office/powerpoint/2010/main" val="2519543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06A32C-7E6B-F9B0-3802-B39AAB0A7585}"/>
              </a:ext>
            </a:extLst>
          </p:cNvPr>
          <p:cNvPicPr>
            <a:picLocks noChangeAspect="1"/>
          </p:cNvPicPr>
          <p:nvPr/>
        </p:nvPicPr>
        <p:blipFill>
          <a:blip r:embed="rId2"/>
          <a:stretch>
            <a:fillRect/>
          </a:stretch>
        </p:blipFill>
        <p:spPr>
          <a:xfrm>
            <a:off x="1190625" y="757237"/>
            <a:ext cx="6762750" cy="5343525"/>
          </a:xfrm>
          <a:prstGeom prst="rect">
            <a:avLst/>
          </a:prstGeom>
        </p:spPr>
      </p:pic>
      <p:sp>
        <p:nvSpPr>
          <p:cNvPr id="6" name="TextBox 5">
            <a:extLst>
              <a:ext uri="{FF2B5EF4-FFF2-40B4-BE49-F238E27FC236}">
                <a16:creationId xmlns:a16="http://schemas.microsoft.com/office/drawing/2014/main" id="{6CF75A6F-A427-8971-45BD-1C7E7D40CCAD}"/>
              </a:ext>
            </a:extLst>
          </p:cNvPr>
          <p:cNvSpPr txBox="1"/>
          <p:nvPr/>
        </p:nvSpPr>
        <p:spPr>
          <a:xfrm>
            <a:off x="1689044" y="6504145"/>
            <a:ext cx="6442727" cy="276999"/>
          </a:xfrm>
          <a:prstGeom prst="rect">
            <a:avLst/>
          </a:prstGeom>
          <a:noFill/>
        </p:spPr>
        <p:txBody>
          <a:bodyPr wrap="square">
            <a:spAutoFit/>
          </a:bodyPr>
          <a:lstStyle/>
          <a:p>
            <a:r>
              <a:rPr lang="en-US" sz="1200" dirty="0"/>
              <a:t>https://medium.com/@adeelsarwarblog/what-is-service-oriented-architecture-9b4406fcedeb</a:t>
            </a:r>
          </a:p>
        </p:txBody>
      </p:sp>
    </p:spTree>
    <p:extLst>
      <p:ext uri="{BB962C8B-B14F-4D97-AF65-F5344CB8AC3E}">
        <p14:creationId xmlns:p14="http://schemas.microsoft.com/office/powerpoint/2010/main" val="2840329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Service</a:t>
            </a:r>
            <a:r>
              <a:rPr lang="en-US" sz="3100" baseline="0" dirty="0"/>
              <a:t> Oriented Architecture Example</a:t>
            </a:r>
            <a:br>
              <a:rPr lang="en-US" baseline="0" dirty="0"/>
            </a:br>
            <a:r>
              <a:rPr lang="en-US" dirty="0"/>
              <a:t>“Adventure Builder”</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58" y="1821951"/>
            <a:ext cx="463149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9474" y="2020031"/>
            <a:ext cx="3886200" cy="346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73496" y="5927818"/>
            <a:ext cx="3493264" cy="369332"/>
          </a:xfrm>
          <a:prstGeom prst="rect">
            <a:avLst/>
          </a:prstGeom>
          <a:noFill/>
        </p:spPr>
        <p:txBody>
          <a:bodyPr wrap="none" rtlCol="0">
            <a:spAutoFit/>
          </a:bodyPr>
          <a:lstStyle/>
          <a:p>
            <a:r>
              <a:rPr lang="en-US" dirty="0"/>
              <a:t>OPC – Order Processing Center</a:t>
            </a:r>
          </a:p>
        </p:txBody>
      </p:sp>
    </p:spTree>
    <p:extLst>
      <p:ext uri="{BB962C8B-B14F-4D97-AF65-F5344CB8AC3E}">
        <p14:creationId xmlns:p14="http://schemas.microsoft.com/office/powerpoint/2010/main" val="3846832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Patterns – a Review</a:t>
            </a:r>
          </a:p>
        </p:txBody>
      </p:sp>
      <p:sp>
        <p:nvSpPr>
          <p:cNvPr id="3" name="Content Placeholder 2"/>
          <p:cNvSpPr>
            <a:spLocks noGrp="1"/>
          </p:cNvSpPr>
          <p:nvPr>
            <p:ph idx="1"/>
          </p:nvPr>
        </p:nvSpPr>
        <p:spPr/>
        <p:txBody>
          <a:bodyPr>
            <a:normAutofit/>
          </a:bodyPr>
          <a:lstStyle/>
          <a:p>
            <a:r>
              <a:rPr lang="en-CA" dirty="0">
                <a:solidFill>
                  <a:srgbClr val="000000"/>
                </a:solidFill>
                <a:latin typeface="+mj-lt"/>
                <a:cs typeface="Garamond"/>
              </a:rPr>
              <a:t>Work on software patterns stemmed from work</a:t>
            </a:r>
            <a:r>
              <a:rPr lang="en-CA" dirty="0">
                <a:solidFill>
                  <a:srgbClr val="000000"/>
                </a:solidFill>
                <a:latin typeface="+mj-lt"/>
              </a:rPr>
              <a:t> </a:t>
            </a:r>
            <a:r>
              <a:rPr lang="en-CA" dirty="0">
                <a:solidFill>
                  <a:srgbClr val="000000"/>
                </a:solidFill>
                <a:latin typeface="+mj-lt"/>
                <a:cs typeface="Garamond"/>
              </a:rPr>
              <a:t>on patterns for building architecture carried out by </a:t>
            </a:r>
            <a:r>
              <a:rPr lang="en-US" dirty="0">
                <a:solidFill>
                  <a:srgbClr val="000000"/>
                </a:solidFill>
                <a:latin typeface="+mj-lt"/>
                <a:cs typeface="Garamond"/>
              </a:rPr>
              <a:t>Christopher Alexander (</a:t>
            </a:r>
            <a:r>
              <a:rPr lang="en-US" sz="1700" i="1" dirty="0">
                <a:hlinkClick r:id="rId2" tooltip="A Pattern Language"/>
              </a:rPr>
              <a:t>A Pattern Language: Towns, Buildings, Construction</a:t>
            </a:r>
            <a:r>
              <a:rPr lang="en-US" sz="1700" dirty="0">
                <a:solidFill>
                  <a:srgbClr val="000000"/>
                </a:solidFill>
                <a:latin typeface="+mj-lt"/>
                <a:cs typeface="Garamond"/>
              </a:rPr>
              <a:t> </a:t>
            </a:r>
            <a:r>
              <a:rPr lang="en-US" dirty="0">
                <a:solidFill>
                  <a:srgbClr val="000000"/>
                </a:solidFill>
                <a:latin typeface="+mj-lt"/>
                <a:cs typeface="Garamond"/>
              </a:rPr>
              <a:t>(1977))</a:t>
            </a:r>
            <a:endParaRPr lang="en-US" b="1" dirty="0">
              <a:latin typeface="+mj-lt"/>
            </a:endParaRPr>
          </a:p>
          <a:p>
            <a:r>
              <a:rPr lang="en-US" dirty="0">
                <a:latin typeface="+mj-lt"/>
              </a:rPr>
              <a:t>All well-structured software systems are full of patterns</a:t>
            </a:r>
          </a:p>
          <a:p>
            <a:pPr lvl="1"/>
            <a:r>
              <a:rPr lang="en-US" b="1" dirty="0"/>
              <a:t>Architectural patterns</a:t>
            </a:r>
            <a:r>
              <a:rPr lang="en-US" dirty="0"/>
              <a:t> – system level structural organization</a:t>
            </a:r>
          </a:p>
          <a:p>
            <a:pPr lvl="1"/>
            <a:r>
              <a:rPr lang="en-US" b="1" dirty="0"/>
              <a:t>Design patterns</a:t>
            </a:r>
            <a:r>
              <a:rPr lang="en-US" dirty="0"/>
              <a:t> – component level design</a:t>
            </a:r>
          </a:p>
          <a:p>
            <a:pPr lvl="1"/>
            <a:r>
              <a:rPr lang="en-US" b="1" dirty="0">
                <a:latin typeface="+mj-lt"/>
              </a:rPr>
              <a:t>Programming idioms</a:t>
            </a:r>
            <a:r>
              <a:rPr lang="en-US" dirty="0">
                <a:latin typeface="+mj-lt"/>
              </a:rPr>
              <a:t> – reoccurring constructs expressed in different languages (programming tasks, algorithms, data structures; e.g., increment counter)</a:t>
            </a:r>
          </a:p>
          <a:p>
            <a:endParaRPr lang="en-US" dirty="0">
              <a:latin typeface="+mj-lt"/>
            </a:endParaRPr>
          </a:p>
          <a:p>
            <a:pPr lvl="1"/>
            <a:endParaRPr lang="en-US" dirty="0">
              <a:latin typeface="+mj-lt"/>
            </a:endParaRPr>
          </a:p>
        </p:txBody>
      </p:sp>
    </p:spTree>
    <p:extLst>
      <p:ext uri="{BB962C8B-B14F-4D97-AF65-F5344CB8AC3E}">
        <p14:creationId xmlns:p14="http://schemas.microsoft.com/office/powerpoint/2010/main" val="4049459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Service Oriented Architecture Solution - 1</a:t>
            </a:r>
            <a:endParaRPr lang="en-US" dirty="0"/>
          </a:p>
        </p:txBody>
      </p:sp>
      <p:sp>
        <p:nvSpPr>
          <p:cNvPr id="3" name="Content Placeholder 2"/>
          <p:cNvSpPr>
            <a:spLocks noGrp="1"/>
          </p:cNvSpPr>
          <p:nvPr>
            <p:ph idx="1"/>
          </p:nvPr>
        </p:nvSpPr>
        <p:spPr/>
        <p:txBody>
          <a:bodyPr>
            <a:noAutofit/>
          </a:bodyPr>
          <a:lstStyle/>
          <a:p>
            <a:pPr>
              <a:lnSpc>
                <a:spcPct val="80000"/>
              </a:lnSpc>
            </a:pPr>
            <a:r>
              <a:rPr lang="en-US" sz="2000" b="0" i="0" u="none" strike="noStrike" kern="1200" baseline="0">
                <a:solidFill>
                  <a:schemeClr val="tx1"/>
                </a:solidFill>
                <a:latin typeface="+mn-lt"/>
                <a:ea typeface="+mn-ea"/>
                <a:cs typeface="+mn-cs"/>
              </a:rPr>
              <a:t>Overview: Computation is achieved by a set of cooperating components that provide and/or consume services over a network. </a:t>
            </a:r>
          </a:p>
          <a:p>
            <a:pPr>
              <a:lnSpc>
                <a:spcPct val="80000"/>
              </a:lnSpc>
            </a:pPr>
            <a:r>
              <a:rPr lang="en-US" sz="2000" b="0" i="0" u="none" strike="noStrike" kern="1200" baseline="0">
                <a:solidFill>
                  <a:schemeClr val="tx1"/>
                </a:solidFill>
                <a:latin typeface="+mn-lt"/>
                <a:ea typeface="+mn-ea"/>
                <a:cs typeface="+mn-cs"/>
              </a:rPr>
              <a:t>Elements: </a:t>
            </a:r>
          </a:p>
          <a:p>
            <a:pPr lvl="1">
              <a:lnSpc>
                <a:spcPct val="80000"/>
              </a:lnSpc>
              <a:spcBef>
                <a:spcPts val="0"/>
              </a:spcBef>
            </a:pPr>
            <a:r>
              <a:rPr lang="en-US" sz="2000" b="0" i="0" u="none" strike="noStrike" kern="1200" baseline="0">
                <a:solidFill>
                  <a:schemeClr val="tx1"/>
                </a:solidFill>
                <a:latin typeface="+mn-lt"/>
                <a:ea typeface="+mn-ea"/>
                <a:cs typeface="+mn-cs"/>
              </a:rPr>
              <a:t>Components:</a:t>
            </a:r>
          </a:p>
          <a:p>
            <a:pPr lvl="2">
              <a:lnSpc>
                <a:spcPct val="80000"/>
              </a:lnSpc>
              <a:spcBef>
                <a:spcPts val="0"/>
              </a:spcBef>
            </a:pPr>
            <a:r>
              <a:rPr lang="en-US" sz="2000" b="0" i="1" u="none" strike="noStrike" kern="1200" baseline="0">
                <a:solidFill>
                  <a:schemeClr val="tx1"/>
                </a:solidFill>
                <a:latin typeface="+mn-lt"/>
                <a:ea typeface="+mn-ea"/>
                <a:cs typeface="+mn-cs"/>
              </a:rPr>
              <a:t>Service providers, </a:t>
            </a:r>
            <a:r>
              <a:rPr lang="en-US" sz="2000" b="0" i="0" u="none" strike="noStrike" kern="1200" baseline="0">
                <a:solidFill>
                  <a:schemeClr val="tx1"/>
                </a:solidFill>
                <a:latin typeface="+mn-lt"/>
                <a:ea typeface="+mn-ea"/>
                <a:cs typeface="+mn-cs"/>
              </a:rPr>
              <a:t>which provide one or more services through published interfaces. </a:t>
            </a:r>
          </a:p>
          <a:p>
            <a:pPr lvl="2">
              <a:lnSpc>
                <a:spcPct val="80000"/>
              </a:lnSpc>
              <a:spcBef>
                <a:spcPts val="0"/>
              </a:spcBef>
            </a:pPr>
            <a:r>
              <a:rPr lang="en-US" sz="2000" b="0" i="1" u="none" strike="noStrike" kern="1200" baseline="0">
                <a:solidFill>
                  <a:schemeClr val="tx1"/>
                </a:solidFill>
                <a:latin typeface="+mn-lt"/>
                <a:ea typeface="+mn-ea"/>
                <a:cs typeface="+mn-cs"/>
              </a:rPr>
              <a:t>Service consumers, </a:t>
            </a:r>
            <a:r>
              <a:rPr lang="en-US" sz="2000" b="0" i="0" u="none" strike="noStrike" kern="1200" baseline="0">
                <a:solidFill>
                  <a:schemeClr val="tx1"/>
                </a:solidFill>
                <a:latin typeface="+mn-lt"/>
                <a:ea typeface="+mn-ea"/>
                <a:cs typeface="+mn-cs"/>
              </a:rPr>
              <a:t>which invoke services directly or through an intermediary.</a:t>
            </a:r>
          </a:p>
          <a:p>
            <a:pPr lvl="2">
              <a:lnSpc>
                <a:spcPct val="80000"/>
              </a:lnSpc>
              <a:spcBef>
                <a:spcPts val="0"/>
              </a:spcBef>
            </a:pPr>
            <a:r>
              <a:rPr lang="en-US" sz="2000" b="0" i="1" u="none" strike="noStrike" kern="1200" baseline="0">
                <a:solidFill>
                  <a:schemeClr val="tx1"/>
                </a:solidFill>
                <a:latin typeface="+mn-lt"/>
                <a:ea typeface="+mn-ea"/>
                <a:cs typeface="+mn-cs"/>
              </a:rPr>
              <a:t>Service providers </a:t>
            </a:r>
            <a:r>
              <a:rPr lang="en-US" sz="2000" b="0" i="0" u="none" strike="noStrike" kern="1200" baseline="0">
                <a:solidFill>
                  <a:schemeClr val="tx1"/>
                </a:solidFill>
                <a:latin typeface="+mn-lt"/>
                <a:ea typeface="+mn-ea"/>
                <a:cs typeface="+mn-cs"/>
              </a:rPr>
              <a:t>may also be service consumers.</a:t>
            </a:r>
          </a:p>
          <a:p>
            <a:pPr lvl="1">
              <a:lnSpc>
                <a:spcPct val="80000"/>
              </a:lnSpc>
              <a:spcBef>
                <a:spcPts val="0"/>
              </a:spcBef>
            </a:pPr>
            <a:r>
              <a:rPr lang="en-US" sz="2000" b="0" u="none" strike="noStrike" kern="1200" baseline="0">
                <a:solidFill>
                  <a:schemeClr val="tx1"/>
                </a:solidFill>
                <a:latin typeface="+mn-lt"/>
                <a:ea typeface="+mn-ea"/>
                <a:cs typeface="+mn-cs"/>
              </a:rPr>
              <a:t>Enterprise Service Bus (</a:t>
            </a:r>
            <a:r>
              <a:rPr lang="en-US" sz="2000" b="0" i="1" u="none" strike="noStrike" kern="1200" baseline="0">
                <a:solidFill>
                  <a:schemeClr val="tx1"/>
                </a:solidFill>
                <a:latin typeface="+mn-lt"/>
                <a:ea typeface="+mn-ea"/>
                <a:cs typeface="+mn-cs"/>
              </a:rPr>
              <a:t>ESB), </a:t>
            </a:r>
            <a:r>
              <a:rPr lang="en-US" sz="2000" b="0" i="0" u="none" strike="noStrike" kern="1200" baseline="0">
                <a:solidFill>
                  <a:schemeClr val="tx1"/>
                </a:solidFill>
                <a:latin typeface="+mn-lt"/>
                <a:ea typeface="+mn-ea"/>
                <a:cs typeface="+mn-cs"/>
              </a:rPr>
              <a:t>which is an intermediary element that can route and transform messages between service providers and consumers.</a:t>
            </a:r>
          </a:p>
          <a:p>
            <a:pPr lvl="1">
              <a:lnSpc>
                <a:spcPct val="80000"/>
              </a:lnSpc>
              <a:spcBef>
                <a:spcPts val="0"/>
              </a:spcBef>
            </a:pPr>
            <a:r>
              <a:rPr lang="en-US" sz="2000" b="0" i="1" u="none" strike="noStrike" kern="1200" baseline="0">
                <a:solidFill>
                  <a:schemeClr val="tx1"/>
                </a:solidFill>
                <a:latin typeface="+mn-lt"/>
                <a:ea typeface="+mn-ea"/>
                <a:cs typeface="+mn-cs"/>
              </a:rPr>
              <a:t>Registry of services, </a:t>
            </a:r>
            <a:r>
              <a:rPr lang="en-US" sz="2000" b="0" i="0" u="none" strike="noStrike" kern="1200" baseline="0">
                <a:solidFill>
                  <a:schemeClr val="tx1"/>
                </a:solidFill>
                <a:latin typeface="+mn-lt"/>
                <a:ea typeface="+mn-ea"/>
                <a:cs typeface="+mn-cs"/>
              </a:rPr>
              <a:t>which may be used by providers to register their services and by consumers to discover services at runtime.</a:t>
            </a:r>
          </a:p>
          <a:p>
            <a:pPr lvl="1">
              <a:lnSpc>
                <a:spcPct val="80000"/>
              </a:lnSpc>
              <a:spcBef>
                <a:spcPts val="0"/>
              </a:spcBef>
            </a:pPr>
            <a:r>
              <a:rPr lang="en-US" sz="2000" b="0" i="1" u="none" strike="noStrike" kern="1200" baseline="0">
                <a:solidFill>
                  <a:schemeClr val="tx1"/>
                </a:solidFill>
                <a:latin typeface="+mn-lt"/>
                <a:ea typeface="+mn-ea"/>
                <a:cs typeface="+mn-cs"/>
              </a:rPr>
              <a:t>Orchestration server, </a:t>
            </a:r>
            <a:r>
              <a:rPr lang="en-US" sz="2000" b="0" i="0" u="none" strike="noStrike" kern="1200" baseline="0">
                <a:solidFill>
                  <a:schemeClr val="tx1"/>
                </a:solidFill>
                <a:latin typeface="+mn-lt"/>
                <a:ea typeface="+mn-ea"/>
                <a:cs typeface="+mn-cs"/>
              </a:rPr>
              <a:t>which coordinates the interactions between service consumers and providers based on languages for business processes and workflows.</a:t>
            </a:r>
            <a:endParaRPr lang="en-US" sz="20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923031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Service Oriented Architecture Solution - 2</a:t>
            </a:r>
          </a:p>
        </p:txBody>
      </p:sp>
      <p:sp>
        <p:nvSpPr>
          <p:cNvPr id="3" name="Content Placeholder 2"/>
          <p:cNvSpPr>
            <a:spLocks noGrp="1"/>
          </p:cNvSpPr>
          <p:nvPr>
            <p:ph idx="1"/>
          </p:nvPr>
        </p:nvSpPr>
        <p:spPr/>
        <p:txBody>
          <a:bodyPr>
            <a:normAutofit/>
          </a:bodyPr>
          <a:lstStyle/>
          <a:p>
            <a:pPr lvl="1"/>
            <a:r>
              <a:rPr lang="en-US" sz="2800" b="0" i="0" u="none" strike="noStrike" kern="1200" baseline="0" dirty="0">
                <a:solidFill>
                  <a:schemeClr val="tx1"/>
                </a:solidFill>
                <a:latin typeface="+mn-lt"/>
                <a:ea typeface="+mn-ea"/>
                <a:cs typeface="+mn-cs"/>
              </a:rPr>
              <a:t>Connectors:</a:t>
            </a:r>
          </a:p>
          <a:p>
            <a:pPr lvl="2"/>
            <a:r>
              <a:rPr lang="en-US" sz="2400" b="0" i="1" u="none" strike="noStrike" kern="1200" baseline="0" dirty="0">
                <a:solidFill>
                  <a:schemeClr val="tx1"/>
                </a:solidFill>
                <a:latin typeface="+mn-lt"/>
                <a:ea typeface="+mn-ea"/>
                <a:cs typeface="+mn-cs"/>
              </a:rPr>
              <a:t>SOAP connector, </a:t>
            </a:r>
            <a:r>
              <a:rPr lang="en-US" sz="2400" b="0" i="0" u="none" strike="noStrike" kern="1200" baseline="0" dirty="0">
                <a:solidFill>
                  <a:schemeClr val="tx1"/>
                </a:solidFill>
                <a:latin typeface="+mn-lt"/>
                <a:ea typeface="+mn-ea"/>
                <a:cs typeface="+mn-cs"/>
              </a:rPr>
              <a:t>which uses the SOAP protocol for </a:t>
            </a:r>
            <a:r>
              <a:rPr lang="en-US" b="0" i="0" u="none" strike="noStrike" kern="1200" baseline="0" dirty="0">
                <a:solidFill>
                  <a:schemeClr val="tx1"/>
                </a:solidFill>
                <a:latin typeface="+mn-lt"/>
                <a:ea typeface="+mn-ea"/>
                <a:cs typeface="+mn-cs"/>
              </a:rPr>
              <a:t>synchronous communication between web services, typically over HTTP.</a:t>
            </a:r>
          </a:p>
          <a:p>
            <a:pPr lvl="2"/>
            <a:r>
              <a:rPr lang="en-US" sz="2400" b="0" i="1" u="none" strike="noStrike" kern="1200" baseline="0" dirty="0">
                <a:solidFill>
                  <a:schemeClr val="tx1"/>
                </a:solidFill>
                <a:latin typeface="+mn-lt"/>
                <a:ea typeface="+mn-ea"/>
                <a:cs typeface="+mn-cs"/>
              </a:rPr>
              <a:t>REST connector, </a:t>
            </a:r>
            <a:r>
              <a:rPr lang="en-US" sz="2400" b="0" i="0" u="none" strike="noStrike" kern="1200" baseline="0" dirty="0">
                <a:solidFill>
                  <a:schemeClr val="tx1"/>
                </a:solidFill>
                <a:latin typeface="+mn-lt"/>
                <a:ea typeface="+mn-ea"/>
                <a:cs typeface="+mn-cs"/>
              </a:rPr>
              <a:t>which relies on the basic request/reply </a:t>
            </a:r>
            <a:r>
              <a:rPr lang="en-US" b="0" i="0" u="none" strike="noStrike" kern="1200" baseline="0" dirty="0">
                <a:solidFill>
                  <a:schemeClr val="tx1"/>
                </a:solidFill>
                <a:latin typeface="+mn-lt"/>
                <a:ea typeface="+mn-ea"/>
                <a:cs typeface="+mn-cs"/>
              </a:rPr>
              <a:t>operations of the HTTP protocol.</a:t>
            </a:r>
          </a:p>
          <a:p>
            <a:pPr lvl="2"/>
            <a:r>
              <a:rPr lang="en-US" sz="2400" b="0" i="1" u="none" strike="noStrike" kern="1200" baseline="0" dirty="0">
                <a:solidFill>
                  <a:schemeClr val="tx1"/>
                </a:solidFill>
                <a:latin typeface="+mn-lt"/>
                <a:ea typeface="+mn-ea"/>
                <a:cs typeface="+mn-cs"/>
              </a:rPr>
              <a:t>Asynchronous messaging connector, </a:t>
            </a:r>
            <a:r>
              <a:rPr lang="en-US" sz="2400" b="0" i="0" u="none" strike="noStrike" kern="1200" baseline="0" dirty="0">
                <a:solidFill>
                  <a:schemeClr val="tx1"/>
                </a:solidFill>
                <a:latin typeface="+mn-lt"/>
                <a:ea typeface="+mn-ea"/>
                <a:cs typeface="+mn-cs"/>
              </a:rPr>
              <a:t>which uses a </a:t>
            </a:r>
            <a:r>
              <a:rPr lang="en-US" b="0" i="0" u="none" strike="noStrike" kern="1200" baseline="0" dirty="0">
                <a:solidFill>
                  <a:schemeClr val="tx1"/>
                </a:solidFill>
                <a:latin typeface="+mn-lt"/>
                <a:ea typeface="+mn-ea"/>
                <a:cs typeface="+mn-cs"/>
              </a:rPr>
              <a:t>messaging system to offer point-to-point or publish-subscribe asynchronous message exchanges.</a:t>
            </a:r>
          </a:p>
        </p:txBody>
      </p:sp>
    </p:spTree>
    <p:extLst>
      <p:ext uri="{BB962C8B-B14F-4D97-AF65-F5344CB8AC3E}">
        <p14:creationId xmlns:p14="http://schemas.microsoft.com/office/powerpoint/2010/main" val="1053182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Service</a:t>
            </a:r>
            <a:r>
              <a:rPr lang="en-US" baseline="0" dirty="0"/>
              <a:t> Oriented Architecture Solution - 3</a:t>
            </a:r>
            <a:endParaRPr lang="en-US" dirty="0"/>
          </a:p>
        </p:txBody>
      </p:sp>
      <p:sp>
        <p:nvSpPr>
          <p:cNvPr id="3" name="Content Placeholder 2"/>
          <p:cNvSpPr>
            <a:spLocks noGrp="1"/>
          </p:cNvSpPr>
          <p:nvPr>
            <p:ph idx="1"/>
          </p:nvPr>
        </p:nvSpPr>
        <p:spPr/>
        <p:txBody>
          <a:bodyPr>
            <a:normAutofit fontScale="92500" lnSpcReduction="10000"/>
          </a:bodyPr>
          <a:lstStyle/>
          <a:p>
            <a:pPr>
              <a:lnSpc>
                <a:spcPct val="100000"/>
              </a:lnSpc>
            </a:pPr>
            <a:r>
              <a:rPr lang="en-US" sz="2400" b="0" i="0" u="none" strike="noStrike" kern="1200" baseline="0" dirty="0">
                <a:solidFill>
                  <a:schemeClr val="tx1"/>
                </a:solidFill>
              </a:rPr>
              <a:t>Relations: Attachment of the different kinds of components available to the respective connectors</a:t>
            </a:r>
          </a:p>
          <a:p>
            <a:pPr>
              <a:lnSpc>
                <a:spcPct val="100000"/>
              </a:lnSpc>
            </a:pPr>
            <a:r>
              <a:rPr lang="en-US" sz="2400" b="0" i="0" u="none" strike="noStrike" kern="1200" baseline="0" dirty="0">
                <a:solidFill>
                  <a:schemeClr val="tx1"/>
                </a:solidFill>
              </a:rPr>
              <a:t>Constraints: Service consumers are connected to service providers, but intermediary components (e.g., ESB, registry, orchestration server) may be used.</a:t>
            </a:r>
          </a:p>
          <a:p>
            <a:pPr>
              <a:lnSpc>
                <a:spcPct val="100000"/>
              </a:lnSpc>
            </a:pPr>
            <a:r>
              <a:rPr lang="en-US" sz="2400" b="0" i="0" u="none" strike="noStrike" kern="1200" baseline="0" dirty="0">
                <a:solidFill>
                  <a:schemeClr val="tx1"/>
                </a:solidFill>
              </a:rPr>
              <a:t>Weaknesses: </a:t>
            </a:r>
          </a:p>
          <a:p>
            <a:pPr lvl="1">
              <a:lnSpc>
                <a:spcPct val="100000"/>
              </a:lnSpc>
            </a:pPr>
            <a:r>
              <a:rPr lang="en-US" sz="2400" b="0" i="0" u="none" strike="noStrike" kern="1200" baseline="0" dirty="0">
                <a:solidFill>
                  <a:schemeClr val="tx1"/>
                </a:solidFill>
              </a:rPr>
              <a:t>SOA-based systems are typically complex to build.</a:t>
            </a:r>
          </a:p>
          <a:p>
            <a:pPr lvl="1">
              <a:lnSpc>
                <a:spcPct val="100000"/>
              </a:lnSpc>
            </a:pPr>
            <a:r>
              <a:rPr lang="en-US" sz="2400" b="0" i="0" u="none" strike="noStrike" kern="1200" baseline="0" dirty="0">
                <a:solidFill>
                  <a:schemeClr val="tx1"/>
                </a:solidFill>
              </a:rPr>
              <a:t>You don’t control the evolution of independent services.</a:t>
            </a:r>
          </a:p>
          <a:p>
            <a:pPr lvl="1">
              <a:lnSpc>
                <a:spcPct val="100000"/>
              </a:lnSpc>
            </a:pPr>
            <a:r>
              <a:rPr lang="en-US" sz="2400" b="0" i="0" u="none" strike="noStrike" kern="1200" baseline="0" dirty="0">
                <a:solidFill>
                  <a:schemeClr val="tx1"/>
                </a:solidFill>
              </a:rPr>
              <a:t>There is a performance overhead associated with the middleware, and services may be performance bottlenecks, and typically do not provide performance guarantees.</a:t>
            </a:r>
            <a:endParaRPr lang="en-US" sz="2400" dirty="0"/>
          </a:p>
        </p:txBody>
      </p:sp>
    </p:spTree>
    <p:extLst>
      <p:ext uri="{BB962C8B-B14F-4D97-AF65-F5344CB8AC3E}">
        <p14:creationId xmlns:p14="http://schemas.microsoft.com/office/powerpoint/2010/main" val="2790790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Microservices Architecture Pattern</a:t>
            </a:r>
          </a:p>
        </p:txBody>
      </p:sp>
      <p:sp>
        <p:nvSpPr>
          <p:cNvPr id="3" name="Content Placeholder 2"/>
          <p:cNvSpPr>
            <a:spLocks noGrp="1"/>
          </p:cNvSpPr>
          <p:nvPr>
            <p:ph idx="1"/>
          </p:nvPr>
        </p:nvSpPr>
        <p:spPr/>
        <p:txBody>
          <a:bodyPr>
            <a:normAutofit/>
          </a:bodyPr>
          <a:lstStyle/>
          <a:p>
            <a:r>
              <a:rPr lang="en-US" b="1" dirty="0"/>
              <a:t>Context</a:t>
            </a:r>
            <a:r>
              <a:rPr lang="en-US" dirty="0"/>
              <a:t> - deploy server based enterprise applications that support a variety of browser and native mobile clients. The application handles client requests by executing business logic, accessing a database, exchanging messages with other systems, and returning responses. The application might expose a 3</a:t>
            </a:r>
            <a:r>
              <a:rPr lang="en-US" baseline="30000" dirty="0"/>
              <a:t>rd</a:t>
            </a:r>
            <a:r>
              <a:rPr lang="en-US" dirty="0"/>
              <a:t> party API.</a:t>
            </a:r>
          </a:p>
          <a:p>
            <a:r>
              <a:rPr lang="en-US" b="1" dirty="0"/>
              <a:t>Problem</a:t>
            </a:r>
            <a:r>
              <a:rPr lang="en-US" dirty="0"/>
              <a:t> – Monolithic applications can become too large and complex for efficient support, and deployment for optimal distributed resource utilization such as in cloud environments</a:t>
            </a:r>
          </a:p>
          <a:p>
            <a:r>
              <a:rPr lang="en-US" b="1" dirty="0"/>
              <a:t>Solution</a:t>
            </a:r>
            <a:r>
              <a:rPr lang="en-US" dirty="0"/>
              <a:t> - build applications as suites of services. Each service is independently deployable and scalable, and has its own API boundary. Different services can be written in different programming languages, manage their own database, and developed by different teams</a:t>
            </a:r>
          </a:p>
        </p:txBody>
      </p:sp>
      <p:sp>
        <p:nvSpPr>
          <p:cNvPr id="4" name="TextBox 3">
            <a:hlinkClick r:id="rId2"/>
          </p:cNvPr>
          <p:cNvSpPr txBox="1"/>
          <p:nvPr/>
        </p:nvSpPr>
        <p:spPr>
          <a:xfrm>
            <a:off x="2209800" y="5681718"/>
            <a:ext cx="5275868" cy="369332"/>
          </a:xfrm>
          <a:prstGeom prst="rect">
            <a:avLst/>
          </a:prstGeom>
          <a:noFill/>
        </p:spPr>
        <p:txBody>
          <a:bodyPr wrap="none" rtlCol="0">
            <a:spAutoFit/>
          </a:bodyPr>
          <a:lstStyle/>
          <a:p>
            <a:r>
              <a:rPr lang="en-US" dirty="0">
                <a:hlinkClick r:id="rId2"/>
              </a:rPr>
              <a:t>http://martinfowler.com/articles/microservices.html</a:t>
            </a:r>
            <a:endParaRPr lang="en-US" dirty="0"/>
          </a:p>
        </p:txBody>
      </p:sp>
    </p:spTree>
    <p:extLst>
      <p:ext uri="{BB962C8B-B14F-4D97-AF65-F5344CB8AC3E}">
        <p14:creationId xmlns:p14="http://schemas.microsoft.com/office/powerpoint/2010/main" val="381756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Microservices Architecture Pattern Example</a:t>
            </a:r>
          </a:p>
        </p:txBody>
      </p:sp>
      <p:pic>
        <p:nvPicPr>
          <p:cNvPr id="2050" name="Picture 2" descr="https://cdn.infoq.com/statics_s2_20160809-0249u1/resource/articles/microservices-intro/en/resources/3Fig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808" y="1483743"/>
            <a:ext cx="5730583" cy="4670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2201" y="5562600"/>
            <a:ext cx="3082960" cy="369332"/>
          </a:xfrm>
          <a:prstGeom prst="rect">
            <a:avLst/>
          </a:prstGeom>
          <a:noFill/>
        </p:spPr>
        <p:txBody>
          <a:bodyPr wrap="none" rtlCol="0">
            <a:spAutoFit/>
          </a:bodyPr>
          <a:lstStyle/>
          <a:p>
            <a:r>
              <a:rPr lang="en-US" dirty="0"/>
              <a:t>Used by Amazon and Netflix</a:t>
            </a:r>
          </a:p>
        </p:txBody>
      </p:sp>
    </p:spTree>
    <p:extLst>
      <p:ext uri="{BB962C8B-B14F-4D97-AF65-F5344CB8AC3E}">
        <p14:creationId xmlns:p14="http://schemas.microsoft.com/office/powerpoint/2010/main" val="41596427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Microservices Architecture Pattern Solution</a:t>
            </a:r>
            <a:endParaRPr lang="en-US" dirty="0"/>
          </a:p>
        </p:txBody>
      </p:sp>
      <p:sp>
        <p:nvSpPr>
          <p:cNvPr id="3" name="Content Placeholder 2"/>
          <p:cNvSpPr>
            <a:spLocks noGrp="1"/>
          </p:cNvSpPr>
          <p:nvPr>
            <p:ph idx="1"/>
          </p:nvPr>
        </p:nvSpPr>
        <p:spPr/>
        <p:txBody>
          <a:bodyPr>
            <a:normAutofit fontScale="85000" lnSpcReduction="10000"/>
          </a:bodyPr>
          <a:lstStyle/>
          <a:p>
            <a:r>
              <a:rPr lang="en-US"/>
              <a:t>Overview – decompose business logic into a series of </a:t>
            </a:r>
            <a:r>
              <a:rPr lang="en-US" b="1"/>
              <a:t>independently developed and deployable services</a:t>
            </a:r>
          </a:p>
          <a:p>
            <a:r>
              <a:rPr lang="en-US"/>
              <a:t>Elements – services are packaged as out-of-process components with well defined service boundaries (APIs). They can be implemented in any programming language. They may manage their own database as part of the service boundary.</a:t>
            </a:r>
          </a:p>
          <a:p>
            <a:r>
              <a:rPr lang="en-US"/>
              <a:t>Relationships – clients invoke services via simple remote procedure calls/web services using for example HTTP RESTful interfaces, or using a lightweight message bus.</a:t>
            </a:r>
          </a:p>
          <a:p>
            <a:r>
              <a:rPr lang="en-US"/>
              <a:t>Constraints – complexity of distributed systems. Decentralized data management is harder to manage such as support for cross service transactions. Development team experience to make good service decomposition decisions, testing and deployment know how</a:t>
            </a:r>
          </a:p>
          <a:p>
            <a:r>
              <a:rPr lang="en-US"/>
              <a:t>Weaknesses – systems must be designed to tolerate service failures which requires more system monitoring. Service choreography and event collaboration overhead. More memory </a:t>
            </a:r>
            <a:endParaRPr lang="en-US" dirty="0"/>
          </a:p>
        </p:txBody>
      </p:sp>
    </p:spTree>
    <p:extLst>
      <p:ext uri="{BB962C8B-B14F-4D97-AF65-F5344CB8AC3E}">
        <p14:creationId xmlns:p14="http://schemas.microsoft.com/office/powerpoint/2010/main" val="41007127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408F7E-9D33-41DA-A59C-AC0C195557C7}"/>
              </a:ext>
            </a:extLst>
          </p:cNvPr>
          <p:cNvPicPr>
            <a:picLocks noChangeAspect="1"/>
          </p:cNvPicPr>
          <p:nvPr/>
        </p:nvPicPr>
        <p:blipFill>
          <a:blip r:embed="rId2"/>
          <a:stretch>
            <a:fillRect/>
          </a:stretch>
        </p:blipFill>
        <p:spPr>
          <a:xfrm>
            <a:off x="214312" y="295130"/>
            <a:ext cx="8715375" cy="5972175"/>
          </a:xfrm>
          <a:prstGeom prst="rect">
            <a:avLst/>
          </a:prstGeom>
        </p:spPr>
      </p:pic>
      <p:sp>
        <p:nvSpPr>
          <p:cNvPr id="5" name="TextBox 4">
            <a:extLst>
              <a:ext uri="{FF2B5EF4-FFF2-40B4-BE49-F238E27FC236}">
                <a16:creationId xmlns:a16="http://schemas.microsoft.com/office/drawing/2014/main" id="{5BC648AE-60CD-4D75-AAD0-8DA367BC499A}"/>
              </a:ext>
            </a:extLst>
          </p:cNvPr>
          <p:cNvSpPr txBox="1"/>
          <p:nvPr/>
        </p:nvSpPr>
        <p:spPr>
          <a:xfrm>
            <a:off x="411017" y="6427113"/>
            <a:ext cx="7744691" cy="261610"/>
          </a:xfrm>
          <a:prstGeom prst="rect">
            <a:avLst/>
          </a:prstGeom>
          <a:noFill/>
        </p:spPr>
        <p:txBody>
          <a:bodyPr wrap="square">
            <a:spAutoFit/>
          </a:bodyPr>
          <a:lstStyle/>
          <a:p>
            <a:r>
              <a:rPr lang="en-US" sz="1100" dirty="0"/>
              <a:t>https://www2.deloitte.com/content/dam/Deloitte/us/Documents/financial-services/us-enabling-platform-banking-pov.pdf</a:t>
            </a:r>
          </a:p>
        </p:txBody>
      </p:sp>
    </p:spTree>
    <p:extLst>
      <p:ext uri="{BB962C8B-B14F-4D97-AF65-F5344CB8AC3E}">
        <p14:creationId xmlns:p14="http://schemas.microsoft.com/office/powerpoint/2010/main" val="897623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5A5665-041E-461F-86C8-420E387D26DA}"/>
              </a:ext>
            </a:extLst>
          </p:cNvPr>
          <p:cNvPicPr>
            <a:picLocks noChangeAspect="1"/>
          </p:cNvPicPr>
          <p:nvPr/>
        </p:nvPicPr>
        <p:blipFill>
          <a:blip r:embed="rId2"/>
          <a:stretch>
            <a:fillRect/>
          </a:stretch>
        </p:blipFill>
        <p:spPr>
          <a:xfrm>
            <a:off x="214312" y="714375"/>
            <a:ext cx="8715375" cy="4819650"/>
          </a:xfrm>
          <a:prstGeom prst="rect">
            <a:avLst/>
          </a:prstGeom>
        </p:spPr>
      </p:pic>
    </p:spTree>
    <p:extLst>
      <p:ext uri="{BB962C8B-B14F-4D97-AF65-F5344CB8AC3E}">
        <p14:creationId xmlns:p14="http://schemas.microsoft.com/office/powerpoint/2010/main" val="13403625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Event Driven Architecture</a:t>
            </a:r>
          </a:p>
        </p:txBody>
      </p:sp>
      <p:sp>
        <p:nvSpPr>
          <p:cNvPr id="3" name="Content Placeholder 2"/>
          <p:cNvSpPr>
            <a:spLocks noGrp="1"/>
          </p:cNvSpPr>
          <p:nvPr>
            <p:ph idx="1"/>
          </p:nvPr>
        </p:nvSpPr>
        <p:spPr/>
        <p:txBody>
          <a:bodyPr>
            <a:normAutofit/>
          </a:bodyPr>
          <a:lstStyle/>
          <a:p>
            <a:r>
              <a:rPr lang="en-US" b="1" dirty="0"/>
              <a:t>Context</a:t>
            </a:r>
            <a:r>
              <a:rPr lang="en-US" dirty="0"/>
              <a:t> – computational and information </a:t>
            </a:r>
            <a:r>
              <a:rPr lang="en-US" b="1" dirty="0"/>
              <a:t>resources</a:t>
            </a:r>
            <a:r>
              <a:rPr lang="en-US" dirty="0"/>
              <a:t> need to be provided to </a:t>
            </a:r>
            <a:r>
              <a:rPr lang="en-US" b="1" dirty="0"/>
              <a:t>handle incoming independent asynchronous application generated events </a:t>
            </a:r>
            <a:r>
              <a:rPr lang="en-US" dirty="0"/>
              <a:t>in a manner that can </a:t>
            </a:r>
            <a:r>
              <a:rPr lang="en-US" b="1" dirty="0"/>
              <a:t>scale</a:t>
            </a:r>
            <a:r>
              <a:rPr lang="en-US" dirty="0"/>
              <a:t> up as demand increases.</a:t>
            </a:r>
          </a:p>
          <a:p>
            <a:r>
              <a:rPr lang="en-US" b="1" dirty="0"/>
              <a:t>Problem</a:t>
            </a:r>
            <a:r>
              <a:rPr lang="en-US" dirty="0"/>
              <a:t> – construct </a:t>
            </a:r>
            <a:r>
              <a:rPr lang="en-US" b="1" dirty="0"/>
              <a:t>distributed</a:t>
            </a:r>
            <a:r>
              <a:rPr lang="en-US" dirty="0"/>
              <a:t> systems that can </a:t>
            </a:r>
            <a:r>
              <a:rPr lang="en-US" b="1" dirty="0"/>
              <a:t>service asynchronous arriving messages associate with an event</a:t>
            </a:r>
            <a:r>
              <a:rPr lang="en-US" dirty="0"/>
              <a:t>, and that can </a:t>
            </a:r>
            <a:r>
              <a:rPr lang="en-US" b="1" dirty="0"/>
              <a:t>scale from small and simple to large and complex</a:t>
            </a:r>
            <a:r>
              <a:rPr lang="en-US" dirty="0"/>
              <a:t>. </a:t>
            </a:r>
          </a:p>
          <a:p>
            <a:r>
              <a:rPr lang="en-US" b="1" dirty="0"/>
              <a:t>Solution</a:t>
            </a:r>
            <a:r>
              <a:rPr lang="en-US" dirty="0"/>
              <a:t> – deploy </a:t>
            </a:r>
            <a:r>
              <a:rPr lang="en-US" b="1" dirty="0"/>
              <a:t>independent event processes/processors</a:t>
            </a:r>
            <a:r>
              <a:rPr lang="en-US" dirty="0"/>
              <a:t> for event handling. Arriving events are </a:t>
            </a:r>
            <a:r>
              <a:rPr lang="en-US" b="1" dirty="0"/>
              <a:t>queued</a:t>
            </a:r>
            <a:r>
              <a:rPr lang="en-US" dirty="0"/>
              <a:t>. A </a:t>
            </a:r>
            <a:r>
              <a:rPr lang="en-US" b="1" dirty="0"/>
              <a:t>scheduler</a:t>
            </a:r>
            <a:r>
              <a:rPr lang="en-US" dirty="0"/>
              <a:t> </a:t>
            </a:r>
            <a:r>
              <a:rPr lang="en-US" b="1" dirty="0"/>
              <a:t>pulls events </a:t>
            </a:r>
            <a:r>
              <a:rPr lang="en-US" dirty="0"/>
              <a:t>from the queue and </a:t>
            </a:r>
            <a:r>
              <a:rPr lang="en-US" b="1" dirty="0"/>
              <a:t>distributes</a:t>
            </a:r>
            <a:r>
              <a:rPr lang="en-US" dirty="0"/>
              <a:t> them to the appropriate </a:t>
            </a:r>
            <a:r>
              <a:rPr lang="en-US" b="1" dirty="0"/>
              <a:t>event handler </a:t>
            </a:r>
            <a:r>
              <a:rPr lang="en-US" dirty="0"/>
              <a:t>based on a scheduling </a:t>
            </a:r>
            <a:r>
              <a:rPr lang="en-US" b="1" dirty="0"/>
              <a:t>policy</a:t>
            </a:r>
            <a:r>
              <a:rPr lang="en-US" dirty="0"/>
              <a:t>.</a:t>
            </a:r>
          </a:p>
        </p:txBody>
      </p:sp>
      <p:sp>
        <p:nvSpPr>
          <p:cNvPr id="4" name="TextBox 3"/>
          <p:cNvSpPr txBox="1"/>
          <p:nvPr/>
        </p:nvSpPr>
        <p:spPr>
          <a:xfrm>
            <a:off x="5257800" y="5867400"/>
            <a:ext cx="3335721" cy="276999"/>
          </a:xfrm>
          <a:prstGeom prst="rect">
            <a:avLst/>
          </a:prstGeom>
          <a:noFill/>
        </p:spPr>
        <p:txBody>
          <a:bodyPr wrap="none" rtlCol="0">
            <a:spAutoFit/>
          </a:bodyPr>
          <a:lstStyle/>
          <a:p>
            <a:r>
              <a:rPr lang="en-US" sz="1200" dirty="0"/>
              <a:t>Software Architecture Patterns, Mark Richards</a:t>
            </a:r>
          </a:p>
        </p:txBody>
      </p:sp>
    </p:spTree>
    <p:extLst>
      <p:ext uri="{BB962C8B-B14F-4D97-AF65-F5344CB8AC3E}">
        <p14:creationId xmlns:p14="http://schemas.microsoft.com/office/powerpoint/2010/main" val="24360664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Driven Architecture Example</a:t>
            </a:r>
          </a:p>
        </p:txBody>
      </p:sp>
      <p:sp>
        <p:nvSpPr>
          <p:cNvPr id="6" name="Content Placeholder 5"/>
          <p:cNvSpPr>
            <a:spLocks noGrp="1"/>
          </p:cNvSpPr>
          <p:nvPr>
            <p:ph sz="half" idx="4294967295"/>
          </p:nvPr>
        </p:nvSpPr>
        <p:spPr>
          <a:xfrm>
            <a:off x="546100" y="4892211"/>
            <a:ext cx="3479800" cy="914400"/>
          </a:xfrm>
        </p:spPr>
        <p:txBody>
          <a:bodyPr>
            <a:normAutofit/>
          </a:bodyPr>
          <a:lstStyle/>
          <a:p>
            <a:pPr marL="0" indent="0">
              <a:buNone/>
            </a:pPr>
            <a:r>
              <a:rPr lang="en-US" sz="1800" dirty="0"/>
              <a:t>Mediator topology – </a:t>
            </a:r>
            <a:r>
              <a:rPr lang="en-US" sz="1800" b="1" dirty="0"/>
              <a:t>orchestrate</a:t>
            </a:r>
            <a:r>
              <a:rPr lang="en-US" sz="1800" dirty="0"/>
              <a:t> </a:t>
            </a:r>
            <a:r>
              <a:rPr lang="en-US" sz="1800" b="1" dirty="0"/>
              <a:t>multiple steps </a:t>
            </a:r>
            <a:r>
              <a:rPr lang="en-US" sz="1800" dirty="0"/>
              <a:t>to handle an event according to some application policy</a:t>
            </a:r>
          </a:p>
        </p:txBody>
      </p:sp>
      <p:sp>
        <p:nvSpPr>
          <p:cNvPr id="8" name="Content Placeholder 5"/>
          <p:cNvSpPr>
            <a:spLocks noGrp="1"/>
          </p:cNvSpPr>
          <p:nvPr>
            <p:ph sz="half" idx="4294967295"/>
          </p:nvPr>
        </p:nvSpPr>
        <p:spPr>
          <a:xfrm>
            <a:off x="5185760" y="4838699"/>
            <a:ext cx="3479800" cy="914400"/>
          </a:xfrm>
        </p:spPr>
        <p:txBody>
          <a:bodyPr>
            <a:normAutofit/>
          </a:bodyPr>
          <a:lstStyle/>
          <a:p>
            <a:pPr marL="0" indent="0">
              <a:buNone/>
            </a:pPr>
            <a:r>
              <a:rPr lang="en-US" sz="1800" dirty="0"/>
              <a:t>Broker topology – distribute messages in a </a:t>
            </a:r>
            <a:r>
              <a:rPr lang="en-US" sz="1800" b="1" dirty="0"/>
              <a:t>simple chained </a:t>
            </a:r>
            <a:r>
              <a:rPr lang="en-US" sz="1800" dirty="0"/>
              <a:t>message </a:t>
            </a:r>
            <a:r>
              <a:rPr lang="en-US" sz="1800" b="1" dirty="0"/>
              <a:t>flow</a:t>
            </a:r>
          </a:p>
        </p:txBody>
      </p:sp>
      <p:pic>
        <p:nvPicPr>
          <p:cNvPr id="4" name="Picture 3"/>
          <p:cNvPicPr>
            <a:picLocks noChangeAspect="1"/>
          </p:cNvPicPr>
          <p:nvPr/>
        </p:nvPicPr>
        <p:blipFill>
          <a:blip r:embed="rId2"/>
          <a:stretch>
            <a:fillRect/>
          </a:stretch>
        </p:blipFill>
        <p:spPr>
          <a:xfrm>
            <a:off x="152400" y="1600200"/>
            <a:ext cx="4267200" cy="3277481"/>
          </a:xfrm>
          <a:prstGeom prst="rect">
            <a:avLst/>
          </a:prstGeom>
        </p:spPr>
      </p:pic>
      <p:pic>
        <p:nvPicPr>
          <p:cNvPr id="5" name="Picture 4"/>
          <p:cNvPicPr>
            <a:picLocks noChangeAspect="1"/>
          </p:cNvPicPr>
          <p:nvPr/>
        </p:nvPicPr>
        <p:blipFill>
          <a:blip r:embed="rId3"/>
          <a:stretch>
            <a:fillRect/>
          </a:stretch>
        </p:blipFill>
        <p:spPr>
          <a:xfrm>
            <a:off x="4495800" y="1676400"/>
            <a:ext cx="4525075" cy="3047999"/>
          </a:xfrm>
          <a:prstGeom prst="rect">
            <a:avLst/>
          </a:prstGeom>
        </p:spPr>
      </p:pic>
      <p:sp>
        <p:nvSpPr>
          <p:cNvPr id="9" name="TextBox 8"/>
          <p:cNvSpPr txBox="1"/>
          <p:nvPr/>
        </p:nvSpPr>
        <p:spPr>
          <a:xfrm>
            <a:off x="5257800" y="5867400"/>
            <a:ext cx="3335721" cy="276999"/>
          </a:xfrm>
          <a:prstGeom prst="rect">
            <a:avLst/>
          </a:prstGeom>
          <a:noFill/>
        </p:spPr>
        <p:txBody>
          <a:bodyPr wrap="none" rtlCol="0">
            <a:spAutoFit/>
          </a:bodyPr>
          <a:lstStyle/>
          <a:p>
            <a:r>
              <a:rPr lang="en-US" sz="1200" dirty="0"/>
              <a:t>Software Architecture Patterns, Mark Richards</a:t>
            </a:r>
          </a:p>
        </p:txBody>
      </p:sp>
    </p:spTree>
    <p:extLst>
      <p:ext uri="{BB962C8B-B14F-4D97-AF65-F5344CB8AC3E}">
        <p14:creationId xmlns:p14="http://schemas.microsoft.com/office/powerpoint/2010/main" val="472808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D574-D5F6-4E58-9F6C-E11A9FFE3760}"/>
              </a:ext>
            </a:extLst>
          </p:cNvPr>
          <p:cNvSpPr>
            <a:spLocks noGrp="1"/>
          </p:cNvSpPr>
          <p:nvPr>
            <p:ph type="title"/>
          </p:nvPr>
        </p:nvSpPr>
        <p:spPr/>
        <p:txBody>
          <a:bodyPr/>
          <a:lstStyle/>
          <a:p>
            <a:r>
              <a:rPr lang="en-US" dirty="0"/>
              <a:t>An Architectural Pattern…</a:t>
            </a:r>
          </a:p>
        </p:txBody>
      </p:sp>
      <p:sp>
        <p:nvSpPr>
          <p:cNvPr id="3" name="Content Placeholder 2">
            <a:extLst>
              <a:ext uri="{FF2B5EF4-FFF2-40B4-BE49-F238E27FC236}">
                <a16:creationId xmlns:a16="http://schemas.microsoft.com/office/drawing/2014/main" id="{2CDD5E4D-8E10-4B45-B705-ADB847BC8AEF}"/>
              </a:ext>
            </a:extLst>
          </p:cNvPr>
          <p:cNvSpPr>
            <a:spLocks noGrp="1"/>
          </p:cNvSpPr>
          <p:nvPr>
            <p:ph idx="1"/>
          </p:nvPr>
        </p:nvSpPr>
        <p:spPr/>
        <p:txBody>
          <a:bodyPr>
            <a:normAutofit/>
          </a:bodyPr>
          <a:lstStyle/>
          <a:p>
            <a:pPr lvl="1"/>
            <a:r>
              <a:rPr lang="en-US" sz="3200" dirty="0"/>
              <a:t>Is a package of design decisions that is found repeatedly in practice</a:t>
            </a:r>
            <a:br>
              <a:rPr lang="en-US" sz="3200" dirty="0"/>
            </a:br>
            <a:endParaRPr lang="en-US" sz="3200" dirty="0"/>
          </a:p>
          <a:p>
            <a:pPr lvl="1"/>
            <a:r>
              <a:rPr lang="en-US" sz="3200" dirty="0"/>
              <a:t>Has known properties that permit reuse</a:t>
            </a:r>
            <a:br>
              <a:rPr lang="en-US" sz="3200" dirty="0"/>
            </a:br>
            <a:endParaRPr lang="en-US" sz="3200" dirty="0"/>
          </a:p>
          <a:p>
            <a:pPr lvl="1"/>
            <a:r>
              <a:rPr lang="en-US" sz="3200" dirty="0"/>
              <a:t>Describes a class of architectures</a:t>
            </a:r>
          </a:p>
        </p:txBody>
      </p:sp>
    </p:spTree>
    <p:extLst>
      <p:ext uri="{BB962C8B-B14F-4D97-AF65-F5344CB8AC3E}">
        <p14:creationId xmlns:p14="http://schemas.microsoft.com/office/powerpoint/2010/main" val="18595343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Event Driven Architecture Pattern Solution</a:t>
            </a:r>
          </a:p>
        </p:txBody>
      </p:sp>
      <p:sp>
        <p:nvSpPr>
          <p:cNvPr id="6" name="Content Placeholder 5"/>
          <p:cNvSpPr>
            <a:spLocks noGrp="1"/>
          </p:cNvSpPr>
          <p:nvPr>
            <p:ph idx="1"/>
          </p:nvPr>
        </p:nvSpPr>
        <p:spPr/>
        <p:txBody>
          <a:bodyPr>
            <a:normAutofit fontScale="92500" lnSpcReduction="20000"/>
          </a:bodyPr>
          <a:lstStyle/>
          <a:p>
            <a:r>
              <a:rPr lang="en-US" dirty="0"/>
              <a:t>Overview – arriving client generated requests for service arrive as events. They are queued, and then directed to an appropriate event handler according to some application policy. This pattern can be used in a wide range of applications.</a:t>
            </a:r>
            <a:endParaRPr lang="en-US" b="1" dirty="0"/>
          </a:p>
          <a:p>
            <a:r>
              <a:rPr lang="en-US" dirty="0"/>
              <a:t>Elements – the event queue, the scheduler, and the collection of pertinent event handlers. Event handlers may be deployed as independent processes and/or processors.</a:t>
            </a:r>
          </a:p>
          <a:p>
            <a:r>
              <a:rPr lang="en-US" dirty="0"/>
              <a:t>Relationships – clients and event handlers are usually distributed on a network but do not have to be. Message communication protocols and message formats should be consistent and standards based</a:t>
            </a:r>
          </a:p>
          <a:p>
            <a:r>
              <a:rPr lang="en-US" dirty="0"/>
              <a:t>Constraints – there is no built-in transactional support. The inherent complexity of deploying distributed systems. </a:t>
            </a:r>
          </a:p>
          <a:p>
            <a:r>
              <a:rPr lang="en-US" dirty="0"/>
              <a:t>Weaknesses – performance and error recovery may be issues. On the plus side, with low coupling the resulting systems are highly scalable.</a:t>
            </a:r>
          </a:p>
        </p:txBody>
      </p:sp>
      <p:sp>
        <p:nvSpPr>
          <p:cNvPr id="7" name="TextBox 6"/>
          <p:cNvSpPr txBox="1"/>
          <p:nvPr/>
        </p:nvSpPr>
        <p:spPr>
          <a:xfrm>
            <a:off x="5257800" y="5867400"/>
            <a:ext cx="3335721" cy="276999"/>
          </a:xfrm>
          <a:prstGeom prst="rect">
            <a:avLst/>
          </a:prstGeom>
          <a:noFill/>
        </p:spPr>
        <p:txBody>
          <a:bodyPr wrap="none" rtlCol="0">
            <a:spAutoFit/>
          </a:bodyPr>
          <a:lstStyle/>
          <a:p>
            <a:r>
              <a:rPr lang="en-US" sz="1200" dirty="0"/>
              <a:t>Software Architecture Patterns, Mark Richards</a:t>
            </a:r>
          </a:p>
        </p:txBody>
      </p:sp>
    </p:spTree>
    <p:extLst>
      <p:ext uri="{BB962C8B-B14F-4D97-AF65-F5344CB8AC3E}">
        <p14:creationId xmlns:p14="http://schemas.microsoft.com/office/powerpoint/2010/main" val="9762438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Publish-Subscribe</a:t>
            </a:r>
            <a:r>
              <a:rPr lang="en-US" baseline="0" dirty="0"/>
              <a:t> </a:t>
            </a:r>
            <a:r>
              <a:rPr lang="en-US" dirty="0"/>
              <a:t>Pattern</a:t>
            </a:r>
          </a:p>
        </p:txBody>
      </p:sp>
      <p:sp>
        <p:nvSpPr>
          <p:cNvPr id="3" name="Content Placeholder 2"/>
          <p:cNvSpPr>
            <a:spLocks noGrp="1"/>
          </p:cNvSpPr>
          <p:nvPr>
            <p:ph idx="1"/>
          </p:nvPr>
        </p:nvSpPr>
        <p:spPr/>
        <p:txBody>
          <a:bodyPr>
            <a:noAutofit/>
          </a:bodyPr>
          <a:lstStyle/>
          <a:p>
            <a:pPr>
              <a:lnSpc>
                <a:spcPct val="80000"/>
              </a:lnSpc>
            </a:pPr>
            <a:r>
              <a:rPr lang="en-US" sz="2000" b="1" i="0" u="none" strike="noStrike" kern="1200" baseline="0" dirty="0">
                <a:solidFill>
                  <a:schemeClr val="tx1"/>
                </a:solidFill>
              </a:rPr>
              <a:t>Context: </a:t>
            </a:r>
            <a:r>
              <a:rPr lang="en-US" sz="2000" b="0" i="0" u="none" strike="noStrike" kern="1200" baseline="0" dirty="0">
                <a:solidFill>
                  <a:schemeClr val="tx1"/>
                </a:solidFill>
              </a:rPr>
              <a:t>There are a number of </a:t>
            </a:r>
            <a:r>
              <a:rPr lang="en-US" sz="2000" b="1" i="0" u="none" strike="noStrike" kern="1200" baseline="0" dirty="0">
                <a:solidFill>
                  <a:schemeClr val="tx1"/>
                </a:solidFill>
              </a:rPr>
              <a:t>independent producers</a:t>
            </a:r>
            <a:r>
              <a:rPr lang="en-US" sz="2000" b="0" i="0" u="none" strike="noStrike" kern="1200" baseline="0" dirty="0">
                <a:solidFill>
                  <a:schemeClr val="tx1"/>
                </a:solidFill>
              </a:rPr>
              <a:t> and </a:t>
            </a:r>
            <a:r>
              <a:rPr lang="en-US" sz="2000" b="1" i="0" u="none" strike="noStrike" kern="1200" baseline="0" dirty="0">
                <a:solidFill>
                  <a:schemeClr val="tx1"/>
                </a:solidFill>
              </a:rPr>
              <a:t>consumers of data </a:t>
            </a:r>
            <a:r>
              <a:rPr lang="en-US" sz="2000" b="0" i="0" u="none" strike="noStrike" kern="1200" baseline="0" dirty="0">
                <a:solidFill>
                  <a:schemeClr val="tx1"/>
                </a:solidFill>
              </a:rPr>
              <a:t>that must </a:t>
            </a:r>
            <a:r>
              <a:rPr lang="en-US" sz="2000" b="1" i="0" u="none" strike="noStrike" kern="1200" baseline="0" dirty="0">
                <a:solidFill>
                  <a:schemeClr val="tx1"/>
                </a:solidFill>
              </a:rPr>
              <a:t>interact</a:t>
            </a:r>
            <a:r>
              <a:rPr lang="en-US" sz="2000" b="0" i="0" u="none" strike="noStrike" kern="1200" baseline="0" dirty="0">
                <a:solidFill>
                  <a:schemeClr val="tx1"/>
                </a:solidFill>
              </a:rPr>
              <a:t>. The precise </a:t>
            </a:r>
            <a:r>
              <a:rPr lang="en-US" sz="2000" b="1" i="0" u="none" strike="noStrike" kern="1200" baseline="0" dirty="0">
                <a:solidFill>
                  <a:schemeClr val="tx1"/>
                </a:solidFill>
              </a:rPr>
              <a:t>number</a:t>
            </a:r>
            <a:r>
              <a:rPr lang="en-US" sz="2000" b="0" i="0" u="none" strike="noStrike" kern="1200" baseline="0" dirty="0">
                <a:solidFill>
                  <a:schemeClr val="tx1"/>
                </a:solidFill>
              </a:rPr>
              <a:t> and </a:t>
            </a:r>
            <a:r>
              <a:rPr lang="en-US" sz="2000" b="1" i="0" u="none" strike="noStrike" kern="1200" baseline="0" dirty="0">
                <a:solidFill>
                  <a:schemeClr val="tx1"/>
                </a:solidFill>
              </a:rPr>
              <a:t>nature</a:t>
            </a:r>
            <a:r>
              <a:rPr lang="en-US" sz="2000" b="0" i="0" u="none" strike="noStrike" kern="1200" baseline="0" dirty="0">
                <a:solidFill>
                  <a:schemeClr val="tx1"/>
                </a:solidFill>
              </a:rPr>
              <a:t> of the data </a:t>
            </a:r>
            <a:r>
              <a:rPr lang="en-US" sz="2000" b="1" i="0" u="none" strike="noStrike" kern="1200" baseline="0" dirty="0">
                <a:solidFill>
                  <a:schemeClr val="tx1"/>
                </a:solidFill>
              </a:rPr>
              <a:t>producers and consumers</a:t>
            </a:r>
            <a:r>
              <a:rPr lang="en-US" sz="2000" b="0" i="0" u="none" strike="noStrike" kern="1200" baseline="0" dirty="0">
                <a:solidFill>
                  <a:schemeClr val="tx1"/>
                </a:solidFill>
              </a:rPr>
              <a:t> are </a:t>
            </a:r>
            <a:r>
              <a:rPr lang="en-US" sz="2000" b="1" i="0" u="none" strike="noStrike" kern="1200" baseline="0" dirty="0">
                <a:solidFill>
                  <a:schemeClr val="tx1"/>
                </a:solidFill>
              </a:rPr>
              <a:t>not</a:t>
            </a:r>
            <a:r>
              <a:rPr lang="en-US" sz="2000" b="0" i="0" u="none" strike="noStrike" kern="1200" baseline="0" dirty="0">
                <a:solidFill>
                  <a:schemeClr val="tx1"/>
                </a:solidFill>
              </a:rPr>
              <a:t> </a:t>
            </a:r>
            <a:r>
              <a:rPr lang="en-US" sz="2000" b="1" i="0" u="none" strike="noStrike" kern="1200" baseline="0" dirty="0">
                <a:solidFill>
                  <a:schemeClr val="tx1"/>
                </a:solidFill>
              </a:rPr>
              <a:t>predetermined or fixed</a:t>
            </a:r>
            <a:r>
              <a:rPr lang="en-US" sz="2000" b="0" i="0" u="none" strike="noStrike" kern="1200" baseline="0" dirty="0">
                <a:solidFill>
                  <a:schemeClr val="tx1"/>
                </a:solidFill>
              </a:rPr>
              <a:t>, nor is the </a:t>
            </a:r>
            <a:r>
              <a:rPr lang="en-US" sz="2000" b="1" i="0" u="none" strike="noStrike" kern="1200" baseline="0" dirty="0">
                <a:solidFill>
                  <a:schemeClr val="tx1"/>
                </a:solidFill>
              </a:rPr>
              <a:t>data</a:t>
            </a:r>
            <a:r>
              <a:rPr lang="en-US" sz="2000" b="0" i="0" u="none" strike="noStrike" kern="1200" baseline="0" dirty="0">
                <a:solidFill>
                  <a:schemeClr val="tx1"/>
                </a:solidFill>
              </a:rPr>
              <a:t> that they share.</a:t>
            </a:r>
          </a:p>
          <a:p>
            <a:pPr>
              <a:lnSpc>
                <a:spcPct val="80000"/>
              </a:lnSpc>
            </a:pPr>
            <a:r>
              <a:rPr lang="en-US" sz="2000" b="1" i="0" u="none" strike="noStrike" kern="1200" baseline="0" dirty="0">
                <a:solidFill>
                  <a:schemeClr val="tx1"/>
                </a:solidFill>
              </a:rPr>
              <a:t>Problem: </a:t>
            </a:r>
            <a:r>
              <a:rPr lang="en-US" sz="2000" b="0" i="0" u="none" strike="noStrike" kern="1200" baseline="0" dirty="0">
                <a:solidFill>
                  <a:schemeClr val="tx1"/>
                </a:solidFill>
              </a:rPr>
              <a:t>How can we create </a:t>
            </a:r>
            <a:r>
              <a:rPr lang="en-US" sz="2000" b="1" i="0" u="none" strike="noStrike" kern="1200" baseline="0" dirty="0">
                <a:solidFill>
                  <a:schemeClr val="tx1"/>
                </a:solidFill>
              </a:rPr>
              <a:t>integration</a:t>
            </a:r>
            <a:r>
              <a:rPr lang="en-US" sz="2000" b="0" i="0" u="none" strike="noStrike" kern="1200" baseline="0" dirty="0">
                <a:solidFill>
                  <a:schemeClr val="tx1"/>
                </a:solidFill>
              </a:rPr>
              <a:t> mechanisms that support the ability to </a:t>
            </a:r>
            <a:r>
              <a:rPr lang="en-US" sz="2000" b="1" i="0" u="none" strike="noStrike" kern="1200" baseline="0" dirty="0">
                <a:solidFill>
                  <a:schemeClr val="tx1"/>
                </a:solidFill>
              </a:rPr>
              <a:t>transmit messages</a:t>
            </a:r>
            <a:r>
              <a:rPr lang="en-US" sz="2000" b="0" i="0" u="none" strike="noStrike" kern="1200" baseline="0" dirty="0">
                <a:solidFill>
                  <a:schemeClr val="tx1"/>
                </a:solidFill>
              </a:rPr>
              <a:t> among the </a:t>
            </a:r>
            <a:r>
              <a:rPr lang="en-US" sz="2000" b="1" i="0" u="none" strike="noStrike" kern="1200" baseline="0" dirty="0">
                <a:solidFill>
                  <a:schemeClr val="tx1"/>
                </a:solidFill>
              </a:rPr>
              <a:t>producers and consumers</a:t>
            </a:r>
            <a:r>
              <a:rPr lang="en-US" sz="2000" b="0" i="0" u="none" strike="noStrike" kern="1200" baseline="0" dirty="0">
                <a:solidFill>
                  <a:schemeClr val="tx1"/>
                </a:solidFill>
              </a:rPr>
              <a:t> so they are </a:t>
            </a:r>
            <a:r>
              <a:rPr lang="en-US" sz="2000" b="1" i="0" u="none" strike="noStrike" kern="1200" baseline="0" dirty="0">
                <a:solidFill>
                  <a:schemeClr val="tx1"/>
                </a:solidFill>
              </a:rPr>
              <a:t>unaware</a:t>
            </a:r>
            <a:r>
              <a:rPr lang="en-US" sz="2000" b="0" i="0" u="none" strike="noStrike" kern="1200" baseline="0" dirty="0">
                <a:solidFill>
                  <a:schemeClr val="tx1"/>
                </a:solidFill>
              </a:rPr>
              <a:t> of each other’s </a:t>
            </a:r>
            <a:r>
              <a:rPr lang="en-US" sz="2000" b="1" i="0" u="none" strike="noStrike" kern="1200" baseline="0" dirty="0">
                <a:solidFill>
                  <a:schemeClr val="tx1"/>
                </a:solidFill>
              </a:rPr>
              <a:t>identity</a:t>
            </a:r>
            <a:r>
              <a:rPr lang="en-US" sz="2000" b="0" i="0" u="none" strike="noStrike" kern="1200" baseline="0" dirty="0">
                <a:solidFill>
                  <a:schemeClr val="tx1"/>
                </a:solidFill>
              </a:rPr>
              <a:t>, or potentially even their </a:t>
            </a:r>
            <a:r>
              <a:rPr lang="en-US" sz="2000" b="1" i="0" u="none" strike="noStrike" kern="1200" baseline="0" dirty="0">
                <a:solidFill>
                  <a:schemeClr val="tx1"/>
                </a:solidFill>
              </a:rPr>
              <a:t>existence</a:t>
            </a:r>
            <a:r>
              <a:rPr lang="en-US" sz="2000" b="0" i="0" u="none" strike="noStrike" kern="1200" baseline="0" dirty="0">
                <a:solidFill>
                  <a:schemeClr val="tx1"/>
                </a:solidFill>
              </a:rPr>
              <a:t>?</a:t>
            </a:r>
          </a:p>
          <a:p>
            <a:pPr>
              <a:lnSpc>
                <a:spcPct val="80000"/>
              </a:lnSpc>
            </a:pPr>
            <a:r>
              <a:rPr lang="en-US" sz="2000" b="1" i="0" u="none" strike="noStrike" kern="1200" baseline="0" dirty="0">
                <a:solidFill>
                  <a:schemeClr val="tx1"/>
                </a:solidFill>
              </a:rPr>
              <a:t>Solution: </a:t>
            </a:r>
            <a:r>
              <a:rPr lang="en-US" sz="2000" b="0" i="0" u="none" strike="noStrike" kern="1200" baseline="0" dirty="0">
                <a:solidFill>
                  <a:schemeClr val="tx1"/>
                </a:solidFill>
              </a:rPr>
              <a:t>In the publish-subscribe pattern, </a:t>
            </a:r>
            <a:r>
              <a:rPr lang="en-US" sz="2000" b="1" i="0" u="none" strike="noStrike" kern="1200" baseline="0" dirty="0">
                <a:solidFill>
                  <a:schemeClr val="tx1"/>
                </a:solidFill>
              </a:rPr>
              <a:t>components interact</a:t>
            </a:r>
            <a:r>
              <a:rPr lang="en-US" sz="2000" b="0" i="0" u="none" strike="noStrike" kern="1200" baseline="0" dirty="0">
                <a:solidFill>
                  <a:schemeClr val="tx1"/>
                </a:solidFill>
              </a:rPr>
              <a:t> via </a:t>
            </a:r>
            <a:r>
              <a:rPr lang="en-US" sz="2000" b="1" i="0" u="none" strike="noStrike" kern="1200" baseline="0" dirty="0">
                <a:solidFill>
                  <a:schemeClr val="tx1"/>
                </a:solidFill>
              </a:rPr>
              <a:t>announced messages, or events</a:t>
            </a:r>
            <a:r>
              <a:rPr lang="en-US" sz="2000" b="0" i="0" u="none" strike="noStrike" kern="1200" baseline="0" dirty="0">
                <a:solidFill>
                  <a:schemeClr val="tx1"/>
                </a:solidFill>
              </a:rPr>
              <a:t>. Components may </a:t>
            </a:r>
            <a:r>
              <a:rPr lang="en-US" sz="2000" b="1" i="0" u="none" strike="noStrike" kern="1200" baseline="0" dirty="0">
                <a:solidFill>
                  <a:schemeClr val="tx1"/>
                </a:solidFill>
              </a:rPr>
              <a:t>subscribe</a:t>
            </a:r>
            <a:r>
              <a:rPr lang="en-US" sz="2000" b="0" i="0" u="none" strike="noStrike" kern="1200" baseline="0" dirty="0">
                <a:solidFill>
                  <a:schemeClr val="tx1"/>
                </a:solidFill>
              </a:rPr>
              <a:t> to a set of events.  </a:t>
            </a:r>
            <a:r>
              <a:rPr lang="en-US" sz="2000" b="1" i="0" u="none" strike="noStrike" kern="1200" baseline="0" dirty="0">
                <a:solidFill>
                  <a:schemeClr val="tx1"/>
                </a:solidFill>
              </a:rPr>
              <a:t>Publisher</a:t>
            </a:r>
            <a:r>
              <a:rPr lang="en-US" sz="2000" b="0" i="0" u="none" strike="noStrike" kern="1200" baseline="0" dirty="0">
                <a:solidFill>
                  <a:schemeClr val="tx1"/>
                </a:solidFill>
              </a:rPr>
              <a:t> components place events on the bus by </a:t>
            </a:r>
            <a:r>
              <a:rPr lang="en-US" sz="2000" b="1" i="0" u="none" strike="noStrike" kern="1200" baseline="0" dirty="0">
                <a:solidFill>
                  <a:schemeClr val="tx1"/>
                </a:solidFill>
              </a:rPr>
              <a:t>announcing</a:t>
            </a:r>
            <a:r>
              <a:rPr lang="en-US" sz="2000" b="0" i="0" u="none" strike="noStrike" kern="1200" baseline="0" dirty="0">
                <a:solidFill>
                  <a:schemeClr val="tx1"/>
                </a:solidFill>
              </a:rPr>
              <a:t> them; the </a:t>
            </a:r>
            <a:r>
              <a:rPr lang="en-US" sz="2000" b="1" i="0" u="none" strike="noStrike" kern="1200" baseline="0" dirty="0">
                <a:solidFill>
                  <a:schemeClr val="tx1"/>
                </a:solidFill>
              </a:rPr>
              <a:t>connector</a:t>
            </a:r>
            <a:r>
              <a:rPr lang="en-US" sz="2000" b="0" i="0" u="none" strike="noStrike" kern="1200" baseline="0" dirty="0">
                <a:solidFill>
                  <a:schemeClr val="tx1"/>
                </a:solidFill>
              </a:rPr>
              <a:t> then </a:t>
            </a:r>
            <a:r>
              <a:rPr lang="en-US" sz="2000" b="1" i="0" u="none" strike="noStrike" kern="1200" baseline="0" dirty="0">
                <a:solidFill>
                  <a:schemeClr val="tx1"/>
                </a:solidFill>
              </a:rPr>
              <a:t>delivers</a:t>
            </a:r>
            <a:r>
              <a:rPr lang="en-US" sz="2000" b="0" i="0" u="none" strike="noStrike" kern="1200" baseline="0" dirty="0">
                <a:solidFill>
                  <a:schemeClr val="tx1"/>
                </a:solidFill>
              </a:rPr>
              <a:t> those </a:t>
            </a:r>
            <a:r>
              <a:rPr lang="en-US" sz="2000" b="1" i="0" u="none" strike="noStrike" kern="1200" baseline="0" dirty="0">
                <a:solidFill>
                  <a:schemeClr val="tx1"/>
                </a:solidFill>
              </a:rPr>
              <a:t>events</a:t>
            </a:r>
            <a:r>
              <a:rPr lang="en-US" sz="2000" b="0" i="0" u="none" strike="noStrike" kern="1200" baseline="0" dirty="0">
                <a:solidFill>
                  <a:schemeClr val="tx1"/>
                </a:solidFill>
              </a:rPr>
              <a:t> to the </a:t>
            </a:r>
            <a:r>
              <a:rPr lang="en-US" sz="2000" b="1" i="0" u="none" strike="noStrike" kern="1200" baseline="0" dirty="0">
                <a:solidFill>
                  <a:schemeClr val="tx1"/>
                </a:solidFill>
              </a:rPr>
              <a:t>subscriber</a:t>
            </a:r>
            <a:r>
              <a:rPr lang="en-US" sz="2000" b="0" i="0" u="none" strike="noStrike" kern="1200" baseline="0" dirty="0">
                <a:solidFill>
                  <a:schemeClr val="tx1"/>
                </a:solidFill>
              </a:rPr>
              <a:t> components that have registered an interest in those events.</a:t>
            </a:r>
          </a:p>
        </p:txBody>
      </p:sp>
    </p:spTree>
    <p:extLst>
      <p:ext uri="{BB962C8B-B14F-4D97-AF65-F5344CB8AC3E}">
        <p14:creationId xmlns:p14="http://schemas.microsoft.com/office/powerpoint/2010/main" val="557216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Publish-Subscribe Example</a:t>
            </a:r>
          </a:p>
        </p:txBody>
      </p:sp>
      <p:pic>
        <p:nvPicPr>
          <p:cNvPr id="2050" name="Picture 2" descr="Publish subscribe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624" y="1870456"/>
            <a:ext cx="6711776" cy="331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4396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Publish-Subscribe Example</a:t>
            </a:r>
          </a:p>
        </p:txBody>
      </p:sp>
      <p:pic>
        <p:nvPicPr>
          <p:cNvPr id="3" name="Picture 2" descr="http://www.enterpriseintegrationpatterns.com/img/PublishSubscribeSolu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534" y="1758158"/>
            <a:ext cx="6095626" cy="39911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7137" y="5749341"/>
            <a:ext cx="7825925" cy="307777"/>
          </a:xfrm>
          <a:prstGeom prst="rect">
            <a:avLst/>
          </a:prstGeom>
          <a:noFill/>
        </p:spPr>
        <p:txBody>
          <a:bodyPr wrap="none" rtlCol="0">
            <a:spAutoFit/>
          </a:bodyPr>
          <a:lstStyle/>
          <a:p>
            <a:r>
              <a:rPr lang="en-US" sz="1400" dirty="0"/>
              <a:t>http://www.enterpriseintegrationpatterns.com/patterns/messaging/PublishSubscribeChannel.html</a:t>
            </a:r>
          </a:p>
        </p:txBody>
      </p:sp>
    </p:spTree>
    <p:extLst>
      <p:ext uri="{BB962C8B-B14F-4D97-AF65-F5344CB8AC3E}">
        <p14:creationId xmlns:p14="http://schemas.microsoft.com/office/powerpoint/2010/main" val="29636849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Publish-Subscribe</a:t>
            </a:r>
            <a:r>
              <a:rPr lang="en-US" baseline="0"/>
              <a:t> Solution – 1</a:t>
            </a:r>
            <a:endParaRPr lang="en-US" dirty="0"/>
          </a:p>
        </p:txBody>
      </p:sp>
      <p:sp>
        <p:nvSpPr>
          <p:cNvPr id="3" name="Content Placeholder 2"/>
          <p:cNvSpPr>
            <a:spLocks noGrp="1"/>
          </p:cNvSpPr>
          <p:nvPr>
            <p:ph idx="1"/>
          </p:nvPr>
        </p:nvSpPr>
        <p:spPr/>
        <p:txBody>
          <a:bodyPr>
            <a:normAutofit fontScale="70000" lnSpcReduction="20000"/>
          </a:bodyPr>
          <a:lstStyle/>
          <a:p>
            <a:pPr>
              <a:lnSpc>
                <a:spcPct val="100000"/>
              </a:lnSpc>
            </a:pPr>
            <a:r>
              <a:rPr lang="en-US" sz="3200" b="0" i="0" u="none" strike="noStrike" kern="1200" baseline="0" dirty="0">
                <a:solidFill>
                  <a:schemeClr val="tx1"/>
                </a:solidFill>
                <a:latin typeface="+mn-lt"/>
                <a:ea typeface="+mn-ea"/>
                <a:cs typeface="+mn-cs"/>
              </a:rPr>
              <a:t>Overview: Components publish and subscribe to events. When an event is announced by a component, the connector infrastructure dispatches the event to all registered subscribers.</a:t>
            </a:r>
          </a:p>
          <a:p>
            <a:pPr>
              <a:lnSpc>
                <a:spcPct val="100000"/>
              </a:lnSpc>
            </a:pPr>
            <a:r>
              <a:rPr lang="en-US" sz="3200" b="0" i="0" u="none" strike="noStrike" kern="1200" baseline="0" dirty="0">
                <a:solidFill>
                  <a:schemeClr val="tx1"/>
                </a:solidFill>
                <a:latin typeface="+mn-lt"/>
                <a:ea typeface="+mn-ea"/>
                <a:cs typeface="+mn-cs"/>
              </a:rPr>
              <a:t>Elements: </a:t>
            </a:r>
          </a:p>
          <a:p>
            <a:pPr lvl="1">
              <a:lnSpc>
                <a:spcPct val="100000"/>
              </a:lnSpc>
            </a:pPr>
            <a:r>
              <a:rPr lang="en-US" sz="2800" b="0" i="1" u="none" strike="noStrike" kern="1200" baseline="0" dirty="0">
                <a:solidFill>
                  <a:schemeClr val="tx1"/>
                </a:solidFill>
                <a:latin typeface="+mn-lt"/>
                <a:ea typeface="+mn-ea"/>
                <a:cs typeface="+mn-cs"/>
              </a:rPr>
              <a:t>Any C&amp;C component </a:t>
            </a:r>
            <a:r>
              <a:rPr lang="en-US" sz="2800" b="0" i="0" u="none" strike="noStrike" kern="1200" baseline="0" dirty="0">
                <a:solidFill>
                  <a:schemeClr val="tx1"/>
                </a:solidFill>
                <a:latin typeface="+mn-lt"/>
                <a:ea typeface="+mn-ea"/>
                <a:cs typeface="+mn-cs"/>
              </a:rPr>
              <a:t>with at least one publish or subscribe port.</a:t>
            </a:r>
            <a:endParaRPr lang="en-US" sz="3200" b="0" i="0" u="none" strike="noStrike" kern="1200" baseline="0" dirty="0">
              <a:solidFill>
                <a:schemeClr val="tx1"/>
              </a:solidFill>
              <a:latin typeface="+mn-lt"/>
              <a:ea typeface="+mn-ea"/>
              <a:cs typeface="+mn-cs"/>
            </a:endParaRPr>
          </a:p>
          <a:p>
            <a:pPr lvl="1">
              <a:lnSpc>
                <a:spcPct val="100000"/>
              </a:lnSpc>
            </a:pPr>
            <a:r>
              <a:rPr lang="en-US" sz="2800" b="0" i="1" u="none" strike="noStrike" kern="1200" baseline="0" dirty="0">
                <a:solidFill>
                  <a:schemeClr val="tx1"/>
                </a:solidFill>
                <a:latin typeface="+mn-lt"/>
                <a:ea typeface="+mn-ea"/>
                <a:cs typeface="+mn-cs"/>
              </a:rPr>
              <a:t>The publish-subscribe connector</a:t>
            </a:r>
            <a:r>
              <a:rPr lang="en-US" sz="2800" b="0" i="0" u="none" strike="noStrike" kern="1200" baseline="0" dirty="0">
                <a:solidFill>
                  <a:schemeClr val="tx1"/>
                </a:solidFill>
                <a:latin typeface="+mn-lt"/>
                <a:ea typeface="+mn-ea"/>
                <a:cs typeface="+mn-cs"/>
              </a:rPr>
              <a:t>, which will have </a:t>
            </a:r>
            <a:r>
              <a:rPr lang="en-US" sz="2800" b="0" i="1" u="none" strike="noStrike" kern="1200" baseline="0" dirty="0">
                <a:solidFill>
                  <a:schemeClr val="tx1"/>
                </a:solidFill>
                <a:latin typeface="+mn-lt"/>
                <a:ea typeface="+mn-ea"/>
                <a:cs typeface="+mn-cs"/>
              </a:rPr>
              <a:t>announce </a:t>
            </a:r>
            <a:r>
              <a:rPr lang="en-US" sz="2800" b="0" i="0" u="none" strike="noStrike" kern="1200" baseline="0" dirty="0">
                <a:solidFill>
                  <a:schemeClr val="tx1"/>
                </a:solidFill>
                <a:latin typeface="+mn-lt"/>
                <a:ea typeface="+mn-ea"/>
                <a:cs typeface="+mn-cs"/>
              </a:rPr>
              <a:t>and </a:t>
            </a:r>
            <a:r>
              <a:rPr lang="en-US" sz="2800" b="0" i="1" u="none" strike="noStrike" kern="1200" baseline="0" dirty="0">
                <a:solidFill>
                  <a:schemeClr val="tx1"/>
                </a:solidFill>
                <a:latin typeface="+mn-lt"/>
                <a:ea typeface="+mn-ea"/>
                <a:cs typeface="+mn-cs"/>
              </a:rPr>
              <a:t>listen </a:t>
            </a:r>
            <a:r>
              <a:rPr lang="en-US" sz="3200" b="0" i="0" u="none" strike="noStrike" kern="1200" baseline="0" dirty="0">
                <a:solidFill>
                  <a:schemeClr val="tx1"/>
                </a:solidFill>
                <a:latin typeface="+mn-lt"/>
                <a:ea typeface="+mn-ea"/>
                <a:cs typeface="+mn-cs"/>
              </a:rPr>
              <a:t>roles for components that wish to publish and subscribe to events.</a:t>
            </a:r>
          </a:p>
          <a:p>
            <a:pPr>
              <a:lnSpc>
                <a:spcPct val="100000"/>
              </a:lnSpc>
            </a:pPr>
            <a:r>
              <a:rPr lang="en-US" sz="3200" b="0" i="0" u="none" strike="noStrike" kern="1200" baseline="0" dirty="0">
                <a:solidFill>
                  <a:schemeClr val="tx1"/>
                </a:solidFill>
                <a:latin typeface="+mn-lt"/>
                <a:ea typeface="+mn-ea"/>
                <a:cs typeface="+mn-cs"/>
              </a:rPr>
              <a:t>Relations: The </a:t>
            </a:r>
            <a:r>
              <a:rPr lang="en-US" sz="3200" b="0" i="1" u="none" strike="noStrike" kern="1200" baseline="0" dirty="0">
                <a:solidFill>
                  <a:schemeClr val="tx1"/>
                </a:solidFill>
                <a:latin typeface="+mn-lt"/>
                <a:ea typeface="+mn-ea"/>
                <a:cs typeface="+mn-cs"/>
              </a:rPr>
              <a:t>attachment </a:t>
            </a:r>
            <a:r>
              <a:rPr lang="en-US" sz="3200" b="0" i="0" u="none" strike="noStrike" kern="1200" baseline="0" dirty="0">
                <a:solidFill>
                  <a:schemeClr val="tx1"/>
                </a:solidFill>
                <a:latin typeface="+mn-lt"/>
                <a:ea typeface="+mn-ea"/>
                <a:cs typeface="+mn-cs"/>
              </a:rPr>
              <a:t>relation associates components with the publish-subscribe connector by prescribing which components announce events and which components are registered to receive events.</a:t>
            </a:r>
          </a:p>
        </p:txBody>
      </p:sp>
    </p:spTree>
    <p:extLst>
      <p:ext uri="{BB962C8B-B14F-4D97-AF65-F5344CB8AC3E}">
        <p14:creationId xmlns:p14="http://schemas.microsoft.com/office/powerpoint/2010/main" val="2464895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Publish-Subscribe Solution - 2</a:t>
            </a:r>
            <a:endParaRPr lang="en-US" dirty="0"/>
          </a:p>
        </p:txBody>
      </p:sp>
      <p:sp>
        <p:nvSpPr>
          <p:cNvPr id="3" name="Content Placeholder 2"/>
          <p:cNvSpPr>
            <a:spLocks noGrp="1"/>
          </p:cNvSpPr>
          <p:nvPr>
            <p:ph idx="1"/>
          </p:nvPr>
        </p:nvSpPr>
        <p:spPr/>
        <p:txBody>
          <a:bodyPr/>
          <a:lstStyle/>
          <a:p>
            <a:r>
              <a:rPr lang="en-US"/>
              <a:t>Constraints: All components are connected to an event distributor that may be viewed as either a bus—connector—or a component. Publish ports are attached to announce roles and subscribe ports are attached to listen roles. </a:t>
            </a:r>
          </a:p>
          <a:p>
            <a:r>
              <a:rPr lang="en-US"/>
              <a:t>Weaknesses: </a:t>
            </a:r>
          </a:p>
          <a:p>
            <a:pPr lvl="1"/>
            <a:r>
              <a:rPr lang="en-US"/>
              <a:t>Typically increases latency and has a negative effect on scalability and predictability of message delivery time.</a:t>
            </a:r>
          </a:p>
          <a:p>
            <a:pPr lvl="1"/>
            <a:r>
              <a:rPr lang="en-US"/>
              <a:t>Less control over ordering of messages, and delivery of messages is not guaranteed.</a:t>
            </a:r>
            <a:endParaRPr lang="en-US" dirty="0"/>
          </a:p>
        </p:txBody>
      </p:sp>
    </p:spTree>
    <p:extLst>
      <p:ext uri="{BB962C8B-B14F-4D97-AF65-F5344CB8AC3E}">
        <p14:creationId xmlns:p14="http://schemas.microsoft.com/office/powerpoint/2010/main" val="37474459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Shared-Data Pattern</a:t>
            </a:r>
          </a:p>
        </p:txBody>
      </p:sp>
      <p:sp>
        <p:nvSpPr>
          <p:cNvPr id="3" name="Content Placeholder 2"/>
          <p:cNvSpPr>
            <a:spLocks noGrp="1"/>
          </p:cNvSpPr>
          <p:nvPr>
            <p:ph idx="1"/>
          </p:nvPr>
        </p:nvSpPr>
        <p:spPr/>
        <p:txBody>
          <a:bodyPr>
            <a:normAutofit fontScale="70000" lnSpcReduction="20000"/>
          </a:bodyPr>
          <a:lstStyle/>
          <a:p>
            <a:pPr>
              <a:lnSpc>
                <a:spcPct val="100000"/>
              </a:lnSpc>
            </a:pPr>
            <a:r>
              <a:rPr lang="en-US" sz="3200" b="1" i="0" u="none" strike="noStrike" kern="1200" baseline="0" dirty="0">
                <a:solidFill>
                  <a:schemeClr val="tx1"/>
                </a:solidFill>
                <a:latin typeface="+mn-lt"/>
                <a:ea typeface="+mn-ea"/>
                <a:cs typeface="+mn-cs"/>
              </a:rPr>
              <a:t>Context: </a:t>
            </a:r>
            <a:r>
              <a:rPr lang="en-US" sz="3200" b="0" i="0" u="none" strike="noStrike" kern="1200" baseline="0" dirty="0">
                <a:solidFill>
                  <a:schemeClr val="tx1"/>
                </a:solidFill>
                <a:latin typeface="+mn-lt"/>
                <a:ea typeface="+mn-ea"/>
                <a:cs typeface="+mn-cs"/>
              </a:rPr>
              <a:t>Various </a:t>
            </a:r>
            <a:r>
              <a:rPr lang="en-US" sz="3200" b="1" i="0" u="none" strike="noStrike" kern="1200" baseline="0" dirty="0">
                <a:solidFill>
                  <a:schemeClr val="tx1"/>
                </a:solidFill>
                <a:latin typeface="+mn-lt"/>
                <a:ea typeface="+mn-ea"/>
                <a:cs typeface="+mn-cs"/>
              </a:rPr>
              <a:t>computational components</a:t>
            </a:r>
            <a:r>
              <a:rPr lang="en-US" sz="3200" b="0" i="0" u="none" strike="noStrike" kern="1200" baseline="0" dirty="0">
                <a:solidFill>
                  <a:schemeClr val="tx1"/>
                </a:solidFill>
                <a:latin typeface="+mn-lt"/>
                <a:ea typeface="+mn-ea"/>
                <a:cs typeface="+mn-cs"/>
              </a:rPr>
              <a:t> need to </a:t>
            </a:r>
            <a:r>
              <a:rPr lang="en-US" sz="3200" b="1" i="0" u="none" strike="noStrike" kern="1200" baseline="0" dirty="0">
                <a:solidFill>
                  <a:schemeClr val="tx1"/>
                </a:solidFill>
                <a:latin typeface="+mn-lt"/>
                <a:ea typeface="+mn-ea"/>
                <a:cs typeface="+mn-cs"/>
              </a:rPr>
              <a:t>share</a:t>
            </a:r>
            <a:r>
              <a:rPr lang="en-US" sz="3200" b="0" i="0" u="none" strike="noStrike" kern="1200" baseline="0" dirty="0">
                <a:solidFill>
                  <a:schemeClr val="tx1"/>
                </a:solidFill>
                <a:latin typeface="+mn-lt"/>
                <a:ea typeface="+mn-ea"/>
                <a:cs typeface="+mn-cs"/>
              </a:rPr>
              <a:t> and </a:t>
            </a:r>
            <a:r>
              <a:rPr lang="en-US" sz="3200" b="1" i="0" u="none" strike="noStrike" kern="1200" baseline="0" dirty="0">
                <a:solidFill>
                  <a:schemeClr val="tx1"/>
                </a:solidFill>
                <a:latin typeface="+mn-lt"/>
                <a:ea typeface="+mn-ea"/>
                <a:cs typeface="+mn-cs"/>
              </a:rPr>
              <a:t>manipulate</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large amounts of data</a:t>
            </a:r>
            <a:r>
              <a:rPr lang="en-US" sz="3200" b="0" i="0" u="none" strike="noStrike" kern="1200" baseline="0" dirty="0">
                <a:solidFill>
                  <a:schemeClr val="tx1"/>
                </a:solidFill>
                <a:latin typeface="+mn-lt"/>
                <a:ea typeface="+mn-ea"/>
                <a:cs typeface="+mn-cs"/>
              </a:rPr>
              <a:t>. This data does not belong solely to any one of those components.</a:t>
            </a:r>
          </a:p>
          <a:p>
            <a:pPr>
              <a:lnSpc>
                <a:spcPct val="100000"/>
              </a:lnSpc>
            </a:pPr>
            <a:r>
              <a:rPr lang="en-US" sz="3200" b="1" i="0" u="none" strike="noStrike" kern="1200" baseline="0" dirty="0">
                <a:solidFill>
                  <a:schemeClr val="tx1"/>
                </a:solidFill>
                <a:latin typeface="+mn-lt"/>
                <a:ea typeface="+mn-ea"/>
                <a:cs typeface="+mn-cs"/>
              </a:rPr>
              <a:t>Problem: </a:t>
            </a:r>
            <a:r>
              <a:rPr lang="en-US" sz="3200" b="0" i="0" u="none" strike="noStrike" kern="1200" baseline="0" dirty="0">
                <a:solidFill>
                  <a:schemeClr val="tx1"/>
                </a:solidFill>
                <a:latin typeface="+mn-lt"/>
                <a:ea typeface="+mn-ea"/>
                <a:cs typeface="+mn-cs"/>
              </a:rPr>
              <a:t>How can systems </a:t>
            </a:r>
            <a:r>
              <a:rPr lang="en-US" sz="3200" b="1" i="0" u="none" strike="noStrike" kern="1200" baseline="0" dirty="0">
                <a:solidFill>
                  <a:schemeClr val="tx1"/>
                </a:solidFill>
                <a:latin typeface="+mn-lt"/>
                <a:ea typeface="+mn-ea"/>
                <a:cs typeface="+mn-cs"/>
              </a:rPr>
              <a:t>store and manipulate</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persistent data</a:t>
            </a:r>
            <a:r>
              <a:rPr lang="en-US" sz="3200" b="0" i="0" u="none" strike="noStrike" kern="1200" baseline="0" dirty="0">
                <a:solidFill>
                  <a:schemeClr val="tx1"/>
                </a:solidFill>
                <a:latin typeface="+mn-lt"/>
                <a:ea typeface="+mn-ea"/>
                <a:cs typeface="+mn-cs"/>
              </a:rPr>
              <a:t> that is </a:t>
            </a:r>
            <a:r>
              <a:rPr lang="en-US" sz="3200" b="1" i="0" u="none" strike="noStrike" kern="1200" baseline="0" dirty="0">
                <a:solidFill>
                  <a:schemeClr val="tx1"/>
                </a:solidFill>
                <a:latin typeface="+mn-lt"/>
                <a:ea typeface="+mn-ea"/>
                <a:cs typeface="+mn-cs"/>
              </a:rPr>
              <a:t>accessed</a:t>
            </a:r>
            <a:r>
              <a:rPr lang="en-US" sz="3200" b="0" i="0" u="none" strike="noStrike" kern="1200" baseline="0" dirty="0">
                <a:solidFill>
                  <a:schemeClr val="tx1"/>
                </a:solidFill>
                <a:latin typeface="+mn-lt"/>
                <a:ea typeface="+mn-ea"/>
                <a:cs typeface="+mn-cs"/>
              </a:rPr>
              <a:t> by </a:t>
            </a:r>
            <a:r>
              <a:rPr lang="en-US" sz="3200" b="1" i="0" u="none" strike="noStrike" kern="1200" baseline="0" dirty="0">
                <a:solidFill>
                  <a:schemeClr val="tx1"/>
                </a:solidFill>
                <a:latin typeface="+mn-lt"/>
                <a:ea typeface="+mn-ea"/>
                <a:cs typeface="+mn-cs"/>
              </a:rPr>
              <a:t>multiple independent components</a:t>
            </a:r>
            <a:r>
              <a:rPr lang="en-US" sz="3200" b="0" i="0" u="none" strike="noStrike" kern="1200" baseline="0" dirty="0">
                <a:solidFill>
                  <a:schemeClr val="tx1"/>
                </a:solidFill>
                <a:latin typeface="+mn-lt"/>
                <a:ea typeface="+mn-ea"/>
                <a:cs typeface="+mn-cs"/>
              </a:rPr>
              <a:t>?</a:t>
            </a:r>
          </a:p>
          <a:p>
            <a:pPr>
              <a:lnSpc>
                <a:spcPct val="100000"/>
              </a:lnSpc>
            </a:pPr>
            <a:r>
              <a:rPr lang="en-US" sz="3200" b="1" i="0" u="none" strike="noStrike" kern="1200" baseline="0" dirty="0">
                <a:solidFill>
                  <a:schemeClr val="tx1"/>
                </a:solidFill>
                <a:latin typeface="+mn-lt"/>
                <a:ea typeface="+mn-ea"/>
                <a:cs typeface="+mn-cs"/>
              </a:rPr>
              <a:t>Solution: </a:t>
            </a:r>
            <a:r>
              <a:rPr lang="en-US" sz="3200" b="0" i="0" u="none" strike="noStrike" kern="1200" baseline="0" dirty="0">
                <a:solidFill>
                  <a:schemeClr val="tx1"/>
                </a:solidFill>
                <a:latin typeface="+mn-lt"/>
                <a:ea typeface="+mn-ea"/>
                <a:cs typeface="+mn-cs"/>
              </a:rPr>
              <a:t>In the shared-data pattern, interaction is dominated by the </a:t>
            </a:r>
            <a:r>
              <a:rPr lang="en-US" sz="3200" b="1" i="0" u="none" strike="noStrike" kern="1200" baseline="0" dirty="0">
                <a:solidFill>
                  <a:schemeClr val="tx1"/>
                </a:solidFill>
                <a:latin typeface="+mn-lt"/>
                <a:ea typeface="+mn-ea"/>
                <a:cs typeface="+mn-cs"/>
              </a:rPr>
              <a:t>exchange</a:t>
            </a:r>
            <a:r>
              <a:rPr lang="en-US" sz="3200" b="0" i="0" u="none" strike="noStrike" kern="1200" baseline="0" dirty="0">
                <a:solidFill>
                  <a:schemeClr val="tx1"/>
                </a:solidFill>
                <a:latin typeface="+mn-lt"/>
                <a:ea typeface="+mn-ea"/>
                <a:cs typeface="+mn-cs"/>
              </a:rPr>
              <a:t> of </a:t>
            </a:r>
            <a:r>
              <a:rPr lang="en-US" sz="3200" b="1" i="0" u="none" strike="noStrike" kern="1200" baseline="0" dirty="0">
                <a:solidFill>
                  <a:schemeClr val="tx1"/>
                </a:solidFill>
                <a:latin typeface="+mn-lt"/>
                <a:ea typeface="+mn-ea"/>
                <a:cs typeface="+mn-cs"/>
              </a:rPr>
              <a:t>persistent data </a:t>
            </a:r>
            <a:r>
              <a:rPr lang="en-US" sz="3200" b="0" i="0" u="none" strike="noStrike" kern="1200" baseline="0" dirty="0">
                <a:solidFill>
                  <a:schemeClr val="tx1"/>
                </a:solidFill>
                <a:latin typeface="+mn-lt"/>
                <a:ea typeface="+mn-ea"/>
                <a:cs typeface="+mn-cs"/>
              </a:rPr>
              <a:t>between </a:t>
            </a:r>
            <a:r>
              <a:rPr lang="en-US" sz="3200" b="1" i="0" u="none" strike="noStrike" kern="1200" baseline="0" dirty="0">
                <a:solidFill>
                  <a:schemeClr val="tx1"/>
                </a:solidFill>
                <a:latin typeface="+mn-lt"/>
                <a:ea typeface="+mn-ea"/>
                <a:cs typeface="+mn-cs"/>
              </a:rPr>
              <a:t>multiple </a:t>
            </a:r>
            <a:r>
              <a:rPr lang="en-US" sz="3200" b="1" i="1" u="none" strike="noStrike" kern="1200" baseline="0" dirty="0">
                <a:solidFill>
                  <a:schemeClr val="tx1"/>
                </a:solidFill>
                <a:latin typeface="+mn-lt"/>
                <a:ea typeface="+mn-ea"/>
                <a:cs typeface="+mn-cs"/>
              </a:rPr>
              <a:t>data accessors</a:t>
            </a:r>
            <a:r>
              <a:rPr lang="en-US" sz="3200" b="0" i="1" u="none" strike="noStrike" kern="1200" baseline="0" dirty="0">
                <a:solidFill>
                  <a:schemeClr val="tx1"/>
                </a:solidFill>
                <a:latin typeface="+mn-lt"/>
                <a:ea typeface="+mn-ea"/>
                <a:cs typeface="+mn-cs"/>
              </a:rPr>
              <a:t> </a:t>
            </a:r>
            <a:r>
              <a:rPr lang="en-US" sz="3200" b="0" i="0" u="none" strike="noStrike" kern="1200" baseline="0" dirty="0">
                <a:solidFill>
                  <a:schemeClr val="tx1"/>
                </a:solidFill>
                <a:latin typeface="+mn-lt"/>
                <a:ea typeface="+mn-ea"/>
                <a:cs typeface="+mn-cs"/>
              </a:rPr>
              <a:t>and at least one </a:t>
            </a:r>
            <a:r>
              <a:rPr lang="en-US" sz="3200" b="1" i="1" u="none" strike="noStrike" kern="1200" baseline="0" dirty="0">
                <a:solidFill>
                  <a:schemeClr val="tx1"/>
                </a:solidFill>
                <a:latin typeface="+mn-lt"/>
                <a:ea typeface="+mn-ea"/>
                <a:cs typeface="+mn-cs"/>
              </a:rPr>
              <a:t>shared-data store</a:t>
            </a:r>
            <a:r>
              <a:rPr lang="en-US" sz="3200" b="0" i="0" u="none" strike="noStrike" kern="1200" baseline="0" dirty="0">
                <a:solidFill>
                  <a:schemeClr val="tx1"/>
                </a:solidFill>
                <a:latin typeface="+mn-lt"/>
                <a:ea typeface="+mn-ea"/>
                <a:cs typeface="+mn-cs"/>
              </a:rPr>
              <a:t>. Exchange may be initiated by the accessors or the data store. The connector type is </a:t>
            </a:r>
            <a:r>
              <a:rPr lang="en-US" sz="3200" b="0" i="1" u="none" strike="noStrike" kern="1200" baseline="0" dirty="0">
                <a:solidFill>
                  <a:schemeClr val="tx1"/>
                </a:solidFill>
                <a:latin typeface="+mn-lt"/>
                <a:ea typeface="+mn-ea"/>
                <a:cs typeface="+mn-cs"/>
              </a:rPr>
              <a:t>data reading and writing</a:t>
            </a:r>
            <a:r>
              <a:rPr lang="en-US" sz="3200" b="0" i="0" u="none" strike="noStrike" kern="1200" baseline="0" dirty="0">
                <a:solidFill>
                  <a:schemeClr val="tx1"/>
                </a:solidFill>
                <a:latin typeface="+mn-lt"/>
                <a:ea typeface="+mn-ea"/>
                <a:cs typeface="+mn-cs"/>
              </a:rPr>
              <a:t>. </a:t>
            </a:r>
            <a:endParaRPr lang="en-US" dirty="0"/>
          </a:p>
        </p:txBody>
      </p:sp>
    </p:spTree>
    <p:extLst>
      <p:ext uri="{BB962C8B-B14F-4D97-AF65-F5344CB8AC3E}">
        <p14:creationId xmlns:p14="http://schemas.microsoft.com/office/powerpoint/2010/main" val="17161356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Shared Data Example</a:t>
            </a:r>
          </a:p>
        </p:txBody>
      </p:sp>
      <p:pic>
        <p:nvPicPr>
          <p:cNvPr id="6" name="Picture 5"/>
          <p:cNvPicPr>
            <a:picLocks noChangeAspect="1"/>
          </p:cNvPicPr>
          <p:nvPr/>
        </p:nvPicPr>
        <p:blipFill>
          <a:blip r:embed="rId2"/>
          <a:stretch>
            <a:fillRect/>
          </a:stretch>
        </p:blipFill>
        <p:spPr>
          <a:xfrm>
            <a:off x="228600" y="2191819"/>
            <a:ext cx="8266867" cy="3733800"/>
          </a:xfrm>
          <a:prstGeom prst="rect">
            <a:avLst/>
          </a:prstGeom>
        </p:spPr>
      </p:pic>
    </p:spTree>
    <p:extLst>
      <p:ext uri="{BB962C8B-B14F-4D97-AF65-F5344CB8AC3E}">
        <p14:creationId xmlns:p14="http://schemas.microsoft.com/office/powerpoint/2010/main" val="16332177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Shared Data Example</a:t>
            </a:r>
            <a:br>
              <a:rPr lang="en-US" dirty="0"/>
            </a:br>
            <a:r>
              <a:rPr lang="en-US" sz="2000" dirty="0"/>
              <a:t>Enterprise Access Management System</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1532" y="1778457"/>
            <a:ext cx="5625333" cy="479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0572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Warehouse Example</a:t>
            </a:r>
          </a:p>
        </p:txBody>
      </p:sp>
      <p:pic>
        <p:nvPicPr>
          <p:cNvPr id="2050" name="Picture 2" descr="Description of Figure 1-1 follo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242" y="1747635"/>
            <a:ext cx="6096000" cy="44694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4600" y="5943600"/>
            <a:ext cx="4376263" cy="307777"/>
          </a:xfrm>
          <a:prstGeom prst="rect">
            <a:avLst/>
          </a:prstGeom>
          <a:noFill/>
        </p:spPr>
        <p:txBody>
          <a:bodyPr wrap="none" rtlCol="0">
            <a:spAutoFit/>
          </a:bodyPr>
          <a:lstStyle/>
          <a:p>
            <a:r>
              <a:rPr lang="en-US" sz="1400" dirty="0"/>
              <a:t>Oracle – Introduction to Data Warehousing Concepts</a:t>
            </a:r>
          </a:p>
        </p:txBody>
      </p:sp>
    </p:spTree>
    <p:extLst>
      <p:ext uri="{BB962C8B-B14F-4D97-AF65-F5344CB8AC3E}">
        <p14:creationId xmlns:p14="http://schemas.microsoft.com/office/powerpoint/2010/main" val="1542784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Software Architectural Pattern?</a:t>
            </a:r>
          </a:p>
        </p:txBody>
      </p:sp>
      <p:sp>
        <p:nvSpPr>
          <p:cNvPr id="3" name="Content Placeholder 2"/>
          <p:cNvSpPr>
            <a:spLocks noGrp="1"/>
          </p:cNvSpPr>
          <p:nvPr>
            <p:ph idx="1"/>
          </p:nvPr>
        </p:nvSpPr>
        <p:spPr/>
        <p:txBody>
          <a:bodyPr>
            <a:normAutofit/>
          </a:bodyPr>
          <a:lstStyle/>
          <a:p>
            <a:r>
              <a:rPr lang="en-US" dirty="0"/>
              <a:t>A pattern is a </a:t>
            </a:r>
            <a:r>
              <a:rPr lang="en-US" b="1" dirty="0"/>
              <a:t>solution</a:t>
            </a:r>
            <a:r>
              <a:rPr lang="en-US" dirty="0"/>
              <a:t> to a </a:t>
            </a:r>
            <a:r>
              <a:rPr lang="en-US" b="1" dirty="0"/>
              <a:t>problem</a:t>
            </a:r>
            <a:r>
              <a:rPr lang="en-US" dirty="0"/>
              <a:t> in a </a:t>
            </a:r>
            <a:r>
              <a:rPr lang="en-US" b="1" dirty="0"/>
              <a:t>context</a:t>
            </a:r>
            <a:endParaRPr lang="en-US" dirty="0"/>
          </a:p>
          <a:p>
            <a:pPr lvl="1"/>
            <a:r>
              <a:rPr lang="en-US" b="1" dirty="0"/>
              <a:t>Context</a:t>
            </a:r>
            <a:r>
              <a:rPr lang="en-US" dirty="0"/>
              <a:t>. A recurring, common situation in the world that gives rise to a problem.</a:t>
            </a:r>
          </a:p>
          <a:p>
            <a:pPr lvl="1"/>
            <a:r>
              <a:rPr lang="en-US" b="1" dirty="0"/>
              <a:t>Problem</a:t>
            </a:r>
            <a:r>
              <a:rPr lang="en-US" dirty="0"/>
              <a:t>. The problem, appropriately generalized, that arises in the given context.</a:t>
            </a:r>
          </a:p>
          <a:p>
            <a:pPr lvl="1"/>
            <a:r>
              <a:rPr lang="en-US" dirty="0"/>
              <a:t>A </a:t>
            </a:r>
            <a:r>
              <a:rPr lang="en-US" b="1" dirty="0"/>
              <a:t>solution</a:t>
            </a:r>
            <a:r>
              <a:rPr lang="en-US" dirty="0"/>
              <a:t>. A successful architectural resolution to the problem, appropriately abstracted</a:t>
            </a:r>
          </a:p>
          <a:p>
            <a:r>
              <a:rPr lang="en-US" dirty="0"/>
              <a:t>An </a:t>
            </a:r>
            <a:r>
              <a:rPr lang="en-US" b="1" dirty="0"/>
              <a:t>architectural pattern</a:t>
            </a:r>
            <a:r>
              <a:rPr lang="en-US" dirty="0"/>
              <a:t> expresses a fundamental </a:t>
            </a:r>
            <a:r>
              <a:rPr lang="en-US" b="1" dirty="0"/>
              <a:t>structural organization abstraction</a:t>
            </a:r>
            <a:r>
              <a:rPr lang="en-US" dirty="0"/>
              <a:t> for software systems </a:t>
            </a:r>
          </a:p>
          <a:p>
            <a:pPr lvl="1"/>
            <a:r>
              <a:rPr lang="en-US" dirty="0"/>
              <a:t>A set of structural elements</a:t>
            </a:r>
          </a:p>
          <a:p>
            <a:pPr lvl="1"/>
            <a:r>
              <a:rPr lang="en-US" dirty="0"/>
              <a:t>Their relationships</a:t>
            </a:r>
          </a:p>
          <a:p>
            <a:pPr lvl="1"/>
            <a:r>
              <a:rPr lang="en-US" dirty="0"/>
              <a:t>Rules and guidelines for organizing the relationships between them</a:t>
            </a:r>
          </a:p>
          <a:p>
            <a:endParaRPr lang="en-US" dirty="0"/>
          </a:p>
        </p:txBody>
      </p:sp>
    </p:spTree>
    <p:extLst>
      <p:ext uri="{BB962C8B-B14F-4D97-AF65-F5344CB8AC3E}">
        <p14:creationId xmlns:p14="http://schemas.microsoft.com/office/powerpoint/2010/main" val="4767497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Shared Data Solution - 1</a:t>
            </a:r>
            <a:endParaRPr lang="en-US" dirty="0"/>
          </a:p>
        </p:txBody>
      </p:sp>
      <p:sp>
        <p:nvSpPr>
          <p:cNvPr id="3" name="Content Placeholder 2"/>
          <p:cNvSpPr>
            <a:spLocks noGrp="1"/>
          </p:cNvSpPr>
          <p:nvPr>
            <p:ph idx="1"/>
          </p:nvPr>
        </p:nvSpPr>
        <p:spPr/>
        <p:txBody>
          <a:bodyPr/>
          <a:lstStyle/>
          <a:p>
            <a:r>
              <a:rPr lang="en-US"/>
              <a:t>Overview: Communication between data accessors is mediated by a shared data store. Control may be initiated by the data accessors or the data store. Data is made persistent by the data store.</a:t>
            </a:r>
          </a:p>
          <a:p>
            <a:r>
              <a:rPr lang="en-US"/>
              <a:t>Elements:</a:t>
            </a:r>
          </a:p>
          <a:p>
            <a:pPr lvl="1"/>
            <a:r>
              <a:rPr lang="en-US"/>
              <a:t>Shared-data store. Concerns include types of data stored, data performance-oriented properties, data distribution, and number of accessors permitted.</a:t>
            </a:r>
          </a:p>
          <a:p>
            <a:pPr lvl="1"/>
            <a:r>
              <a:rPr lang="en-US"/>
              <a:t>Data accessor component.</a:t>
            </a:r>
          </a:p>
          <a:p>
            <a:pPr lvl="1"/>
            <a:r>
              <a:rPr lang="en-US"/>
              <a:t>Data reading and writing connector. </a:t>
            </a:r>
            <a:endParaRPr lang="en-US" dirty="0"/>
          </a:p>
        </p:txBody>
      </p:sp>
    </p:spTree>
    <p:extLst>
      <p:ext uri="{BB962C8B-B14F-4D97-AF65-F5344CB8AC3E}">
        <p14:creationId xmlns:p14="http://schemas.microsoft.com/office/powerpoint/2010/main" val="33060860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Shared Data Solution - 2</a:t>
            </a:r>
            <a:endParaRPr lang="en-US" dirty="0"/>
          </a:p>
        </p:txBody>
      </p:sp>
      <p:sp>
        <p:nvSpPr>
          <p:cNvPr id="3" name="Content Placeholder 2"/>
          <p:cNvSpPr>
            <a:spLocks noGrp="1"/>
          </p:cNvSpPr>
          <p:nvPr>
            <p:ph idx="1"/>
          </p:nvPr>
        </p:nvSpPr>
        <p:spPr/>
        <p:txBody>
          <a:bodyPr>
            <a:normAutofit/>
          </a:bodyPr>
          <a:lstStyle/>
          <a:p>
            <a:pPr lvl="0"/>
            <a:r>
              <a:rPr lang="en-US"/>
              <a:t>Relations: Attachment relation determines which data accessors are connected to which data stores.</a:t>
            </a:r>
          </a:p>
          <a:p>
            <a:r>
              <a:rPr lang="en-US"/>
              <a:t>Constraints: Data accessors interact only with the data store(s).</a:t>
            </a:r>
          </a:p>
          <a:p>
            <a:r>
              <a:rPr lang="en-US"/>
              <a:t>Weaknesses: </a:t>
            </a:r>
          </a:p>
          <a:p>
            <a:pPr lvl="1"/>
            <a:r>
              <a:rPr lang="en-US"/>
              <a:t>The shared-data store may be a performance bottleneck.</a:t>
            </a:r>
          </a:p>
          <a:p>
            <a:pPr lvl="1"/>
            <a:r>
              <a:rPr lang="en-US"/>
              <a:t>The shared-data store may be a single point of failure.</a:t>
            </a:r>
          </a:p>
          <a:p>
            <a:pPr lvl="1"/>
            <a:r>
              <a:rPr lang="en-US"/>
              <a:t>Producers and consumers of data may be tightly coupled.</a:t>
            </a:r>
            <a:endParaRPr lang="en-US" dirty="0"/>
          </a:p>
        </p:txBody>
      </p:sp>
    </p:spTree>
    <p:extLst>
      <p:ext uri="{BB962C8B-B14F-4D97-AF65-F5344CB8AC3E}">
        <p14:creationId xmlns:p14="http://schemas.microsoft.com/office/powerpoint/2010/main" val="16473713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Blackboard Pattern</a:t>
            </a:r>
          </a:p>
        </p:txBody>
      </p:sp>
      <p:sp>
        <p:nvSpPr>
          <p:cNvPr id="3" name="Content Placeholder 2"/>
          <p:cNvSpPr>
            <a:spLocks noGrp="1"/>
          </p:cNvSpPr>
          <p:nvPr>
            <p:ph idx="1"/>
          </p:nvPr>
        </p:nvSpPr>
        <p:spPr/>
        <p:txBody>
          <a:bodyPr>
            <a:normAutofit fontScale="92500" lnSpcReduction="20000"/>
          </a:bodyPr>
          <a:lstStyle/>
          <a:p>
            <a:pPr>
              <a:lnSpc>
                <a:spcPct val="100000"/>
              </a:lnSpc>
            </a:pPr>
            <a:r>
              <a:rPr lang="en-US" dirty="0"/>
              <a:t>Context - An immature or </a:t>
            </a:r>
            <a:r>
              <a:rPr lang="en-US" b="1" dirty="0"/>
              <a:t>poorly specified domain</a:t>
            </a:r>
            <a:r>
              <a:rPr lang="en-US" dirty="0"/>
              <a:t> with </a:t>
            </a:r>
            <a:r>
              <a:rPr lang="en-US" b="1" dirty="0"/>
              <a:t>no deterministic or optimal solution</a:t>
            </a:r>
            <a:r>
              <a:rPr lang="en-US" dirty="0"/>
              <a:t> known for the problem. Hence, software systems that need to </a:t>
            </a:r>
            <a:r>
              <a:rPr lang="en-US" b="1" dirty="0"/>
              <a:t>integrate large and diverse specialized modules, and implement complex, nondeterministic control strategies</a:t>
            </a:r>
            <a:r>
              <a:rPr lang="en-US" dirty="0"/>
              <a:t>. E.g., speech recognition, other AI “expert” applications. Metaphor of humans collaborating with a blackboard. </a:t>
            </a:r>
          </a:p>
          <a:p>
            <a:pPr>
              <a:lnSpc>
                <a:spcPct val="100000"/>
              </a:lnSpc>
            </a:pPr>
            <a:r>
              <a:rPr lang="en-US" dirty="0"/>
              <a:t>Problem –The problem </a:t>
            </a:r>
            <a:r>
              <a:rPr lang="en-US" b="1" dirty="0"/>
              <a:t>spans several fields of expertise</a:t>
            </a:r>
            <a:r>
              <a:rPr lang="en-US" dirty="0"/>
              <a:t> that require a </a:t>
            </a:r>
            <a:r>
              <a:rPr lang="en-US" b="1" dirty="0"/>
              <a:t>sequence</a:t>
            </a:r>
            <a:r>
              <a:rPr lang="en-US" dirty="0"/>
              <a:t> of independent algorithmic </a:t>
            </a:r>
            <a:r>
              <a:rPr lang="en-US" b="1" dirty="0"/>
              <a:t>transformations.</a:t>
            </a:r>
            <a:r>
              <a:rPr lang="en-US" dirty="0"/>
              <a:t> Intermediate </a:t>
            </a:r>
            <a:r>
              <a:rPr lang="en-US" b="1" dirty="0"/>
              <a:t>solutions</a:t>
            </a:r>
            <a:r>
              <a:rPr lang="en-US" dirty="0"/>
              <a:t> require </a:t>
            </a:r>
            <a:r>
              <a:rPr lang="en-US" b="1" dirty="0"/>
              <a:t>different representations</a:t>
            </a:r>
            <a:r>
              <a:rPr lang="en-US" dirty="0"/>
              <a:t>. Algorithm experimentation may be required. The </a:t>
            </a:r>
            <a:r>
              <a:rPr lang="en-US" b="1" dirty="0"/>
              <a:t>control strategy is complex </a:t>
            </a:r>
            <a:r>
              <a:rPr lang="en-US" dirty="0"/>
              <a:t>and cannot be determined statically. </a:t>
            </a:r>
          </a:p>
          <a:p>
            <a:pPr>
              <a:lnSpc>
                <a:spcPct val="100000"/>
              </a:lnSpc>
            </a:pPr>
            <a:r>
              <a:rPr lang="en-US" dirty="0"/>
              <a:t>Solution - a </a:t>
            </a:r>
            <a:r>
              <a:rPr lang="en-US" b="1" dirty="0"/>
              <a:t>collection of independent specialized programs work cooperatively</a:t>
            </a:r>
            <a:r>
              <a:rPr lang="en-US" dirty="0"/>
              <a:t> utilizing a </a:t>
            </a:r>
            <a:r>
              <a:rPr lang="en-US" b="1" dirty="0"/>
              <a:t>common data structure</a:t>
            </a:r>
            <a:r>
              <a:rPr lang="en-US" dirty="0"/>
              <a:t>. A </a:t>
            </a:r>
            <a:r>
              <a:rPr lang="en-US" b="1" dirty="0"/>
              <a:t>central controller </a:t>
            </a:r>
            <a:r>
              <a:rPr lang="en-US" dirty="0"/>
              <a:t>coordinates the knowledge sources based on the state of the solution. </a:t>
            </a:r>
          </a:p>
        </p:txBody>
      </p:sp>
    </p:spTree>
    <p:extLst>
      <p:ext uri="{BB962C8B-B14F-4D97-AF65-F5344CB8AC3E}">
        <p14:creationId xmlns:p14="http://schemas.microsoft.com/office/powerpoint/2010/main" val="23217143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Blackboard Example</a:t>
            </a:r>
          </a:p>
        </p:txBody>
      </p:sp>
      <p:pic>
        <p:nvPicPr>
          <p:cNvPr id="4" name="Content Placeholder 3"/>
          <p:cNvPicPr>
            <a:picLocks noGrp="1" noChangeAspect="1"/>
          </p:cNvPicPr>
          <p:nvPr>
            <p:ph idx="4294967295"/>
          </p:nvPr>
        </p:nvPicPr>
        <p:blipFill>
          <a:blip r:embed="rId2"/>
          <a:stretch>
            <a:fillRect/>
          </a:stretch>
        </p:blipFill>
        <p:spPr>
          <a:xfrm>
            <a:off x="0" y="1873250"/>
            <a:ext cx="3962400" cy="2974975"/>
          </a:xfrm>
          <a:prstGeom prst="rect">
            <a:avLst/>
          </a:prstGeom>
        </p:spPr>
      </p:pic>
      <p:pic>
        <p:nvPicPr>
          <p:cNvPr id="5" name="Picture 4"/>
          <p:cNvPicPr>
            <a:picLocks noChangeAspect="1"/>
          </p:cNvPicPr>
          <p:nvPr/>
        </p:nvPicPr>
        <p:blipFill>
          <a:blip r:embed="rId3"/>
          <a:stretch>
            <a:fillRect/>
          </a:stretch>
        </p:blipFill>
        <p:spPr>
          <a:xfrm>
            <a:off x="3810000" y="3581400"/>
            <a:ext cx="5143500" cy="2533650"/>
          </a:xfrm>
          <a:prstGeom prst="rect">
            <a:avLst/>
          </a:prstGeom>
        </p:spPr>
      </p:pic>
    </p:spTree>
    <p:extLst>
      <p:ext uri="{BB962C8B-B14F-4D97-AF65-F5344CB8AC3E}">
        <p14:creationId xmlns:p14="http://schemas.microsoft.com/office/powerpoint/2010/main" val="410861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Blackboard Solution - 1</a:t>
            </a:r>
          </a:p>
        </p:txBody>
      </p:sp>
      <p:sp>
        <p:nvSpPr>
          <p:cNvPr id="3" name="Content Placeholder 2"/>
          <p:cNvSpPr>
            <a:spLocks noGrp="1"/>
          </p:cNvSpPr>
          <p:nvPr>
            <p:ph idx="1"/>
          </p:nvPr>
        </p:nvSpPr>
        <p:spPr/>
        <p:txBody>
          <a:bodyPr>
            <a:normAutofit lnSpcReduction="10000"/>
          </a:bodyPr>
          <a:lstStyle/>
          <a:p>
            <a:pPr>
              <a:lnSpc>
                <a:spcPct val="100000"/>
              </a:lnSpc>
            </a:pPr>
            <a:r>
              <a:rPr lang="en-US" dirty="0"/>
              <a:t>Overview - Problem solvers work independently (and opportunistically) on parts of the problem. They share a common data structure (the blackboard). A central controller manages access to the blackboard. The blackboard may be structured (e.g. into levels of abstraction) so problem solvers may work at different levels. Blackboard contains original input and/or partial solutions</a:t>
            </a:r>
          </a:p>
          <a:p>
            <a:pPr>
              <a:lnSpc>
                <a:spcPct val="100000"/>
              </a:lnSpc>
            </a:pPr>
            <a:r>
              <a:rPr lang="en-US" dirty="0"/>
              <a:t>Elements</a:t>
            </a:r>
          </a:p>
          <a:p>
            <a:pPr lvl="1">
              <a:lnSpc>
                <a:spcPct val="100000"/>
              </a:lnSpc>
            </a:pPr>
            <a:r>
              <a:rPr lang="en-US" b="1" dirty="0"/>
              <a:t>Knowledge source </a:t>
            </a:r>
            <a:r>
              <a:rPr lang="en-US" dirty="0"/>
              <a:t>- separate, independent subsystems that solve specific aspects of the overall problem</a:t>
            </a:r>
          </a:p>
          <a:p>
            <a:pPr lvl="1">
              <a:lnSpc>
                <a:spcPct val="100000"/>
              </a:lnSpc>
            </a:pPr>
            <a:r>
              <a:rPr lang="en-US" b="1" dirty="0"/>
              <a:t>Blackboard</a:t>
            </a:r>
            <a:r>
              <a:rPr lang="en-US" dirty="0"/>
              <a:t> - the central data store for solution space and control data It provides an interface to enable knowledge source access</a:t>
            </a:r>
          </a:p>
          <a:p>
            <a:pPr lvl="1">
              <a:lnSpc>
                <a:spcPct val="100000"/>
              </a:lnSpc>
            </a:pPr>
            <a:r>
              <a:rPr lang="en-US" b="1" dirty="0"/>
              <a:t>Control</a:t>
            </a:r>
            <a:r>
              <a:rPr lang="en-US" dirty="0"/>
              <a:t> – uses data in the blackboard to coordinate the sequence interaction between knowledge sources</a:t>
            </a:r>
          </a:p>
          <a:p>
            <a:pPr lvl="1">
              <a:lnSpc>
                <a:spcPct val="100000"/>
              </a:lnSpc>
            </a:pPr>
            <a:endParaRPr lang="en-US" dirty="0"/>
          </a:p>
        </p:txBody>
      </p:sp>
    </p:spTree>
    <p:extLst>
      <p:ext uri="{BB962C8B-B14F-4D97-AF65-F5344CB8AC3E}">
        <p14:creationId xmlns:p14="http://schemas.microsoft.com/office/powerpoint/2010/main" val="32960616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Blackboard Solution – 2</a:t>
            </a:r>
          </a:p>
        </p:txBody>
      </p:sp>
      <p:sp>
        <p:nvSpPr>
          <p:cNvPr id="3" name="Content Placeholder 2"/>
          <p:cNvSpPr>
            <a:spLocks noGrp="1"/>
          </p:cNvSpPr>
          <p:nvPr>
            <p:ph idx="1"/>
          </p:nvPr>
        </p:nvSpPr>
        <p:spPr/>
        <p:txBody>
          <a:bodyPr>
            <a:normAutofit/>
          </a:bodyPr>
          <a:lstStyle/>
          <a:p>
            <a:r>
              <a:rPr lang="en-US" dirty="0"/>
              <a:t>Relations – knowledge sources are completely independent. They are coordinated by the state of data in the blackboard and control directed actuation.</a:t>
            </a:r>
          </a:p>
          <a:p>
            <a:r>
              <a:rPr lang="en-US" dirty="0"/>
              <a:t>Constraints – computationally expensive, low support for parallelism, no good solution is guaranteed, control solution may be heuristic </a:t>
            </a:r>
          </a:p>
          <a:p>
            <a:r>
              <a:rPr lang="en-US" dirty="0"/>
              <a:t>Weaknesses - Difficulty of testing, may be hard to develop </a:t>
            </a:r>
          </a:p>
          <a:p>
            <a:endParaRPr lang="en-US" dirty="0"/>
          </a:p>
        </p:txBody>
      </p:sp>
    </p:spTree>
    <p:extLst>
      <p:ext uri="{BB962C8B-B14F-4D97-AF65-F5344CB8AC3E}">
        <p14:creationId xmlns:p14="http://schemas.microsoft.com/office/powerpoint/2010/main" val="7287864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7FF7-7A70-4300-9451-5CBA8A428E4A}"/>
              </a:ext>
            </a:extLst>
          </p:cNvPr>
          <p:cNvSpPr>
            <a:spLocks noGrp="1"/>
          </p:cNvSpPr>
          <p:nvPr>
            <p:ph type="title"/>
          </p:nvPr>
        </p:nvSpPr>
        <p:spPr/>
        <p:txBody>
          <a:bodyPr/>
          <a:lstStyle/>
          <a:p>
            <a:r>
              <a:rPr lang="en-US" dirty="0"/>
              <a:t>Allocation Patterns</a:t>
            </a:r>
          </a:p>
        </p:txBody>
      </p:sp>
      <p:sp>
        <p:nvSpPr>
          <p:cNvPr id="3" name="Text Placeholder 2">
            <a:extLst>
              <a:ext uri="{FF2B5EF4-FFF2-40B4-BE49-F238E27FC236}">
                <a16:creationId xmlns:a16="http://schemas.microsoft.com/office/drawing/2014/main" id="{C59B9701-32E1-4543-AE37-DF675F2A6375}"/>
              </a:ext>
            </a:extLst>
          </p:cNvPr>
          <p:cNvSpPr>
            <a:spLocks noGrp="1"/>
          </p:cNvSpPr>
          <p:nvPr>
            <p:ph type="body" idx="1"/>
          </p:nvPr>
        </p:nvSpPr>
        <p:spPr/>
        <p:txBody>
          <a:bodyPr/>
          <a:lstStyle/>
          <a:p>
            <a:r>
              <a:rPr lang="en-US" dirty="0"/>
              <a:t>Defining where components Reside </a:t>
            </a:r>
          </a:p>
        </p:txBody>
      </p:sp>
    </p:spTree>
    <p:extLst>
      <p:ext uri="{BB962C8B-B14F-4D97-AF65-F5344CB8AC3E}">
        <p14:creationId xmlns:p14="http://schemas.microsoft.com/office/powerpoint/2010/main" val="18606940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Map-Reduce Pattern</a:t>
            </a:r>
            <a:endParaRPr lang="en-US" dirty="0"/>
          </a:p>
        </p:txBody>
      </p:sp>
      <p:sp>
        <p:nvSpPr>
          <p:cNvPr id="3" name="Content Placeholder 2"/>
          <p:cNvSpPr>
            <a:spLocks noGrp="1"/>
          </p:cNvSpPr>
          <p:nvPr>
            <p:ph idx="1"/>
          </p:nvPr>
        </p:nvSpPr>
        <p:spPr/>
        <p:txBody>
          <a:bodyPr>
            <a:normAutofit fontScale="55000" lnSpcReduction="20000"/>
          </a:bodyPr>
          <a:lstStyle/>
          <a:p>
            <a:pPr>
              <a:lnSpc>
                <a:spcPct val="100000"/>
              </a:lnSpc>
            </a:pPr>
            <a:r>
              <a:rPr lang="en-US" sz="3200" b="1" i="0" u="none" strike="noStrike" kern="1200" baseline="0" dirty="0">
                <a:solidFill>
                  <a:schemeClr val="tx1"/>
                </a:solidFill>
                <a:latin typeface="+mn-lt"/>
                <a:ea typeface="+mn-ea"/>
                <a:cs typeface="+mn-cs"/>
              </a:rPr>
              <a:t>Context: </a:t>
            </a:r>
            <a:r>
              <a:rPr lang="en-US" sz="3200" b="0" i="0" u="none" strike="noStrike" kern="1200" baseline="0" dirty="0">
                <a:solidFill>
                  <a:schemeClr val="tx1"/>
                </a:solidFill>
                <a:latin typeface="+mn-lt"/>
                <a:ea typeface="+mn-ea"/>
                <a:cs typeface="+mn-cs"/>
              </a:rPr>
              <a:t>Businesses have a pressing need to quickly </a:t>
            </a:r>
            <a:r>
              <a:rPr lang="en-US" sz="3200" b="1" i="0" u="none" strike="noStrike" kern="1200" baseline="0" dirty="0">
                <a:solidFill>
                  <a:schemeClr val="tx1"/>
                </a:solidFill>
                <a:latin typeface="+mn-lt"/>
                <a:ea typeface="+mn-ea"/>
                <a:cs typeface="+mn-cs"/>
              </a:rPr>
              <a:t>analyze enormous volumes of data</a:t>
            </a:r>
            <a:r>
              <a:rPr lang="en-US" sz="3200" b="0" i="0" u="none" strike="noStrike" kern="1200" baseline="0" dirty="0">
                <a:solidFill>
                  <a:schemeClr val="tx1"/>
                </a:solidFill>
                <a:latin typeface="+mn-lt"/>
                <a:ea typeface="+mn-ea"/>
                <a:cs typeface="+mn-cs"/>
              </a:rPr>
              <a:t> they generate or access, at petabyte scale. </a:t>
            </a:r>
          </a:p>
          <a:p>
            <a:pPr>
              <a:lnSpc>
                <a:spcPct val="100000"/>
              </a:lnSpc>
            </a:pPr>
            <a:r>
              <a:rPr lang="en-US" sz="3200" b="1" i="0" u="none" strike="noStrike" kern="1200" baseline="0" dirty="0">
                <a:solidFill>
                  <a:schemeClr val="tx1"/>
                </a:solidFill>
                <a:latin typeface="+mn-lt"/>
                <a:ea typeface="+mn-ea"/>
                <a:cs typeface="+mn-cs"/>
              </a:rPr>
              <a:t>Problem: </a:t>
            </a:r>
            <a:r>
              <a:rPr lang="en-US" sz="3200" b="0" i="0" u="none" strike="noStrike" kern="1200" baseline="0" dirty="0">
                <a:solidFill>
                  <a:schemeClr val="tx1"/>
                </a:solidFill>
                <a:latin typeface="+mn-lt"/>
                <a:ea typeface="+mn-ea"/>
                <a:cs typeface="+mn-cs"/>
              </a:rPr>
              <a:t>For many applications with ultra-large data sets, sorting the data and then analyzing the grouped data is sufficient. The problem the map-reduce pattern solves is to </a:t>
            </a:r>
            <a:r>
              <a:rPr lang="en-US" sz="3200" b="1" i="0" u="none" strike="noStrike" kern="1200" baseline="0" dirty="0">
                <a:solidFill>
                  <a:schemeClr val="tx1"/>
                </a:solidFill>
                <a:latin typeface="+mn-lt"/>
                <a:ea typeface="+mn-ea"/>
                <a:cs typeface="+mn-cs"/>
              </a:rPr>
              <a:t>efficiently perform a distributed and parallel sort</a:t>
            </a:r>
            <a:r>
              <a:rPr lang="en-US" sz="3200" b="0" i="0" u="none" strike="noStrike" kern="1200" baseline="0" dirty="0">
                <a:solidFill>
                  <a:schemeClr val="tx1"/>
                </a:solidFill>
                <a:latin typeface="+mn-lt"/>
                <a:ea typeface="+mn-ea"/>
                <a:cs typeface="+mn-cs"/>
              </a:rPr>
              <a:t> of a </a:t>
            </a:r>
            <a:r>
              <a:rPr lang="en-US" sz="3200" b="1" i="0" u="none" strike="noStrike" kern="1200" baseline="0" dirty="0">
                <a:solidFill>
                  <a:schemeClr val="tx1"/>
                </a:solidFill>
                <a:latin typeface="+mn-lt"/>
                <a:ea typeface="+mn-ea"/>
                <a:cs typeface="+mn-cs"/>
              </a:rPr>
              <a:t>large data set</a:t>
            </a:r>
            <a:r>
              <a:rPr lang="en-US" sz="3200" b="0" i="0" u="none" strike="noStrike" kern="1200" baseline="0" dirty="0">
                <a:solidFill>
                  <a:schemeClr val="tx1"/>
                </a:solidFill>
                <a:latin typeface="+mn-lt"/>
                <a:ea typeface="+mn-ea"/>
                <a:cs typeface="+mn-cs"/>
              </a:rPr>
              <a:t> and provide a simple means for the programmer to </a:t>
            </a:r>
            <a:r>
              <a:rPr lang="en-US" sz="3200" b="1" i="0" u="none" strike="noStrike" kern="1200" baseline="0" dirty="0">
                <a:solidFill>
                  <a:schemeClr val="tx1"/>
                </a:solidFill>
                <a:latin typeface="+mn-lt"/>
                <a:ea typeface="+mn-ea"/>
                <a:cs typeface="+mn-cs"/>
              </a:rPr>
              <a:t>specify</a:t>
            </a:r>
            <a:r>
              <a:rPr lang="en-US" sz="3200" b="0" i="0" u="none" strike="noStrike" kern="1200" baseline="0" dirty="0">
                <a:solidFill>
                  <a:schemeClr val="tx1"/>
                </a:solidFill>
                <a:latin typeface="+mn-lt"/>
                <a:ea typeface="+mn-ea"/>
                <a:cs typeface="+mn-cs"/>
              </a:rPr>
              <a:t> the </a:t>
            </a:r>
            <a:r>
              <a:rPr lang="en-US" sz="3200" b="1" i="0" u="none" strike="noStrike" kern="1200" baseline="0" dirty="0">
                <a:solidFill>
                  <a:schemeClr val="tx1"/>
                </a:solidFill>
                <a:latin typeface="+mn-lt"/>
                <a:ea typeface="+mn-ea"/>
                <a:cs typeface="+mn-cs"/>
              </a:rPr>
              <a:t>analysis</a:t>
            </a:r>
            <a:r>
              <a:rPr lang="en-US" sz="3200" b="0" i="0" u="none" strike="noStrike" kern="1200" baseline="0" dirty="0">
                <a:solidFill>
                  <a:schemeClr val="tx1"/>
                </a:solidFill>
                <a:latin typeface="+mn-lt"/>
                <a:ea typeface="+mn-ea"/>
                <a:cs typeface="+mn-cs"/>
              </a:rPr>
              <a:t> to be done.</a:t>
            </a:r>
          </a:p>
          <a:p>
            <a:pPr>
              <a:lnSpc>
                <a:spcPct val="100000"/>
              </a:lnSpc>
            </a:pPr>
            <a:r>
              <a:rPr lang="en-US" sz="3200" b="1" i="0" u="none" strike="noStrike" kern="1200" baseline="0" dirty="0">
                <a:solidFill>
                  <a:schemeClr val="tx1"/>
                </a:solidFill>
                <a:latin typeface="+mn-lt"/>
                <a:ea typeface="+mn-ea"/>
                <a:cs typeface="+mn-cs"/>
              </a:rPr>
              <a:t>Solution: </a:t>
            </a:r>
            <a:r>
              <a:rPr lang="en-US" sz="3200" b="0" i="0" u="none" strike="noStrike" kern="1200" baseline="0" dirty="0">
                <a:solidFill>
                  <a:schemeClr val="tx1"/>
                </a:solidFill>
                <a:latin typeface="+mn-lt"/>
                <a:ea typeface="+mn-ea"/>
                <a:cs typeface="+mn-cs"/>
              </a:rPr>
              <a:t>The map-reduce pattern requires three parts: </a:t>
            </a:r>
          </a:p>
          <a:p>
            <a:pPr lvl="1">
              <a:lnSpc>
                <a:spcPct val="100000"/>
              </a:lnSpc>
            </a:pPr>
            <a:r>
              <a:rPr lang="en-US" sz="3300" b="0" i="0" u="none" strike="noStrike" kern="1200" baseline="0" dirty="0">
                <a:solidFill>
                  <a:schemeClr val="tx1"/>
                </a:solidFill>
                <a:latin typeface="+mn-lt"/>
                <a:ea typeface="+mn-ea"/>
                <a:cs typeface="+mn-cs"/>
              </a:rPr>
              <a:t>A specialized infrastructure takes care of </a:t>
            </a:r>
            <a:r>
              <a:rPr lang="en-US" sz="3300" b="1" i="0" u="none" strike="noStrike" kern="1200" baseline="0" dirty="0">
                <a:solidFill>
                  <a:schemeClr val="tx1"/>
                </a:solidFill>
                <a:latin typeface="+mn-lt"/>
                <a:ea typeface="+mn-ea"/>
                <a:cs typeface="+mn-cs"/>
              </a:rPr>
              <a:t>allocating software</a:t>
            </a:r>
            <a:r>
              <a:rPr lang="en-US" sz="3300" b="0" i="0" u="none" strike="noStrike" kern="1200" baseline="0" dirty="0">
                <a:solidFill>
                  <a:schemeClr val="tx1"/>
                </a:solidFill>
                <a:latin typeface="+mn-lt"/>
                <a:ea typeface="+mn-ea"/>
                <a:cs typeface="+mn-cs"/>
              </a:rPr>
              <a:t> to the </a:t>
            </a:r>
            <a:r>
              <a:rPr lang="en-US" sz="3300" b="1" i="0" u="none" strike="noStrike" kern="1200" baseline="0" dirty="0">
                <a:solidFill>
                  <a:schemeClr val="tx1"/>
                </a:solidFill>
                <a:latin typeface="+mn-lt"/>
                <a:ea typeface="+mn-ea"/>
                <a:cs typeface="+mn-cs"/>
              </a:rPr>
              <a:t>hardware</a:t>
            </a:r>
            <a:r>
              <a:rPr lang="en-US" sz="3300" b="0" i="0" u="none" strike="noStrike" kern="1200" baseline="0" dirty="0">
                <a:solidFill>
                  <a:schemeClr val="tx1"/>
                </a:solidFill>
                <a:latin typeface="+mn-lt"/>
                <a:ea typeface="+mn-ea"/>
                <a:cs typeface="+mn-cs"/>
              </a:rPr>
              <a:t> nodes in a </a:t>
            </a:r>
            <a:r>
              <a:rPr lang="en-US" sz="3300" b="1" i="0" u="none" strike="noStrike" kern="1200" baseline="0" dirty="0">
                <a:solidFill>
                  <a:schemeClr val="tx1"/>
                </a:solidFill>
                <a:latin typeface="+mn-lt"/>
                <a:ea typeface="+mn-ea"/>
                <a:cs typeface="+mn-cs"/>
              </a:rPr>
              <a:t>massively parallel computing environment</a:t>
            </a:r>
            <a:r>
              <a:rPr lang="en-US" sz="3300" b="0" i="0" u="none" strike="noStrike" kern="1200" baseline="0" dirty="0">
                <a:solidFill>
                  <a:schemeClr val="tx1"/>
                </a:solidFill>
                <a:latin typeface="+mn-lt"/>
                <a:ea typeface="+mn-ea"/>
                <a:cs typeface="+mn-cs"/>
              </a:rPr>
              <a:t> and handles </a:t>
            </a:r>
            <a:r>
              <a:rPr lang="en-US" sz="3300" b="1" i="0" u="none" strike="noStrike" kern="1200" baseline="0" dirty="0">
                <a:solidFill>
                  <a:schemeClr val="tx1"/>
                </a:solidFill>
                <a:latin typeface="+mn-lt"/>
                <a:ea typeface="+mn-ea"/>
                <a:cs typeface="+mn-cs"/>
              </a:rPr>
              <a:t>sorting</a:t>
            </a:r>
            <a:r>
              <a:rPr lang="en-US" sz="3300" b="0" i="0" u="none" strike="noStrike" kern="1200" baseline="0" dirty="0">
                <a:solidFill>
                  <a:schemeClr val="tx1"/>
                </a:solidFill>
                <a:latin typeface="+mn-lt"/>
                <a:ea typeface="+mn-ea"/>
                <a:cs typeface="+mn-cs"/>
              </a:rPr>
              <a:t> the </a:t>
            </a:r>
            <a:r>
              <a:rPr lang="en-US" sz="3300" b="1" i="0" u="none" strike="noStrike" kern="1200" baseline="0" dirty="0">
                <a:solidFill>
                  <a:schemeClr val="tx1"/>
                </a:solidFill>
                <a:latin typeface="+mn-lt"/>
                <a:ea typeface="+mn-ea"/>
                <a:cs typeface="+mn-cs"/>
              </a:rPr>
              <a:t>data</a:t>
            </a:r>
            <a:r>
              <a:rPr lang="en-US" sz="3300" b="0" i="0" u="none" strike="noStrike" kern="1200" baseline="0" dirty="0">
                <a:solidFill>
                  <a:schemeClr val="tx1"/>
                </a:solidFill>
                <a:latin typeface="+mn-lt"/>
                <a:ea typeface="+mn-ea"/>
                <a:cs typeface="+mn-cs"/>
              </a:rPr>
              <a:t> as needed. </a:t>
            </a:r>
          </a:p>
          <a:p>
            <a:pPr lvl="1">
              <a:lnSpc>
                <a:spcPct val="100000"/>
              </a:lnSpc>
            </a:pPr>
            <a:r>
              <a:rPr lang="en-US" sz="3200" b="0" i="0" u="none" strike="noStrike" kern="1200" baseline="0" dirty="0">
                <a:solidFill>
                  <a:schemeClr val="tx1"/>
                </a:solidFill>
                <a:latin typeface="+mn-lt"/>
                <a:ea typeface="+mn-ea"/>
                <a:cs typeface="+mn-cs"/>
              </a:rPr>
              <a:t>A </a:t>
            </a:r>
            <a:r>
              <a:rPr lang="en-US" sz="3200" i="0" u="none" strike="noStrike" kern="1200" baseline="0" dirty="0">
                <a:solidFill>
                  <a:schemeClr val="tx1"/>
                </a:solidFill>
                <a:latin typeface="+mn-lt"/>
                <a:ea typeface="+mn-ea"/>
                <a:cs typeface="+mn-cs"/>
              </a:rPr>
              <a:t>programmer specified </a:t>
            </a:r>
            <a:r>
              <a:rPr lang="en-US" sz="3200" b="1" i="0" u="none" strike="noStrike" kern="1200" baseline="0" dirty="0">
                <a:solidFill>
                  <a:schemeClr val="tx1"/>
                </a:solidFill>
                <a:latin typeface="+mn-lt"/>
                <a:ea typeface="+mn-ea"/>
                <a:cs typeface="+mn-cs"/>
              </a:rPr>
              <a:t>component</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called</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the map </a:t>
            </a:r>
            <a:r>
              <a:rPr lang="en-US" sz="3200" b="0" i="0" u="none" strike="noStrike" kern="1200" baseline="0" dirty="0">
                <a:solidFill>
                  <a:schemeClr val="tx1"/>
                </a:solidFill>
                <a:latin typeface="+mn-lt"/>
                <a:ea typeface="+mn-ea"/>
                <a:cs typeface="+mn-cs"/>
              </a:rPr>
              <a:t>which </a:t>
            </a:r>
            <a:r>
              <a:rPr lang="en-US" sz="3200" b="1" i="0" u="none" strike="noStrike" kern="1200" baseline="0" dirty="0">
                <a:solidFill>
                  <a:schemeClr val="tx1"/>
                </a:solidFill>
                <a:latin typeface="+mn-lt"/>
                <a:ea typeface="+mn-ea"/>
                <a:cs typeface="+mn-cs"/>
              </a:rPr>
              <a:t>filter</a:t>
            </a:r>
            <a:r>
              <a:rPr lang="en-US" sz="3200" b="0" i="0" u="none" strike="noStrike" kern="1200" baseline="0" dirty="0">
                <a:solidFill>
                  <a:schemeClr val="tx1"/>
                </a:solidFill>
                <a:latin typeface="+mn-lt"/>
                <a:ea typeface="+mn-ea"/>
                <a:cs typeface="+mn-cs"/>
              </a:rPr>
              <a:t>s the </a:t>
            </a:r>
            <a:r>
              <a:rPr lang="en-US" sz="3200" b="1" i="0" u="none" strike="noStrike" kern="1200" baseline="0" dirty="0">
                <a:solidFill>
                  <a:schemeClr val="tx1"/>
                </a:solidFill>
                <a:latin typeface="+mn-lt"/>
                <a:ea typeface="+mn-ea"/>
                <a:cs typeface="+mn-cs"/>
              </a:rPr>
              <a:t>data</a:t>
            </a:r>
            <a:r>
              <a:rPr lang="en-US" sz="3200" b="0" i="0" u="none" strike="noStrike" kern="1200" baseline="0" dirty="0">
                <a:solidFill>
                  <a:schemeClr val="tx1"/>
                </a:solidFill>
                <a:latin typeface="+mn-lt"/>
                <a:ea typeface="+mn-ea"/>
                <a:cs typeface="+mn-cs"/>
              </a:rPr>
              <a:t> to retrieve those items to be combined.</a:t>
            </a:r>
          </a:p>
          <a:p>
            <a:pPr lvl="1">
              <a:lnSpc>
                <a:spcPct val="100000"/>
              </a:lnSpc>
            </a:pPr>
            <a:r>
              <a:rPr lang="en-US" sz="3200" b="0" i="0" u="none" strike="noStrike" kern="1200" baseline="0" dirty="0">
                <a:solidFill>
                  <a:schemeClr val="tx1"/>
                </a:solidFill>
                <a:latin typeface="+mn-lt"/>
                <a:ea typeface="+mn-ea"/>
                <a:cs typeface="+mn-cs"/>
              </a:rPr>
              <a:t>A programmer specified </a:t>
            </a:r>
            <a:r>
              <a:rPr lang="en-US" sz="3200" b="1" i="0" u="none" strike="noStrike" kern="1200" baseline="0" dirty="0">
                <a:solidFill>
                  <a:schemeClr val="tx1"/>
                </a:solidFill>
                <a:latin typeface="+mn-lt"/>
                <a:ea typeface="+mn-ea"/>
                <a:cs typeface="+mn-cs"/>
              </a:rPr>
              <a:t>component</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called</a:t>
            </a:r>
            <a:r>
              <a:rPr lang="en-US" sz="3200" b="0" i="0" u="none" strike="noStrike" kern="1200" baseline="0" dirty="0">
                <a:solidFill>
                  <a:schemeClr val="tx1"/>
                </a:solidFill>
                <a:latin typeface="+mn-lt"/>
                <a:ea typeface="+mn-ea"/>
                <a:cs typeface="+mn-cs"/>
              </a:rPr>
              <a:t> </a:t>
            </a:r>
            <a:r>
              <a:rPr lang="en-US" sz="3200" b="1" i="0" u="none" strike="noStrike" kern="1200" baseline="0" dirty="0">
                <a:solidFill>
                  <a:schemeClr val="tx1"/>
                </a:solidFill>
                <a:latin typeface="+mn-lt"/>
                <a:ea typeface="+mn-ea"/>
                <a:cs typeface="+mn-cs"/>
              </a:rPr>
              <a:t>reduce</a:t>
            </a:r>
            <a:r>
              <a:rPr lang="en-US" sz="3200" b="0" i="0" u="none" strike="noStrike" kern="1200" baseline="0" dirty="0">
                <a:solidFill>
                  <a:schemeClr val="tx1"/>
                </a:solidFill>
                <a:latin typeface="+mn-lt"/>
                <a:ea typeface="+mn-ea"/>
                <a:cs typeface="+mn-cs"/>
              </a:rPr>
              <a:t> which </a:t>
            </a:r>
            <a:r>
              <a:rPr lang="en-US" sz="3200" b="1" i="0" u="none" strike="noStrike" kern="1200" baseline="0" dirty="0">
                <a:solidFill>
                  <a:schemeClr val="tx1"/>
                </a:solidFill>
                <a:ea typeface="+mn-ea"/>
                <a:cs typeface="+mn-cs"/>
              </a:rPr>
              <a:t>combines the results of the map</a:t>
            </a:r>
            <a:endParaRPr lang="en-US" b="1" dirty="0"/>
          </a:p>
        </p:txBody>
      </p:sp>
    </p:spTree>
    <p:extLst>
      <p:ext uri="{BB962C8B-B14F-4D97-AF65-F5344CB8AC3E}">
        <p14:creationId xmlns:p14="http://schemas.microsoft.com/office/powerpoint/2010/main" val="32151481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Map-Reduce Example</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806" y="1881200"/>
            <a:ext cx="8047020" cy="456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279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Another Map-Reduce View</a:t>
            </a:r>
          </a:p>
        </p:txBody>
      </p:sp>
      <p:pic>
        <p:nvPicPr>
          <p:cNvPr id="4" name="Shape 79"/>
          <p:cNvPicPr preferRelativeResize="0"/>
          <p:nvPr/>
        </p:nvPicPr>
        <p:blipFill>
          <a:blip r:embed="rId2">
            <a:alphaModFix/>
          </a:blip>
          <a:stretch>
            <a:fillRect/>
          </a:stretch>
        </p:blipFill>
        <p:spPr>
          <a:xfrm>
            <a:off x="1127760" y="1852773"/>
            <a:ext cx="6934200" cy="4114800"/>
          </a:xfrm>
          <a:prstGeom prst="rect">
            <a:avLst/>
          </a:prstGeom>
          <a:noFill/>
          <a:ln>
            <a:noFill/>
          </a:ln>
        </p:spPr>
      </p:pic>
    </p:spTree>
    <p:extLst>
      <p:ext uri="{BB962C8B-B14F-4D97-AF65-F5344CB8AC3E}">
        <p14:creationId xmlns:p14="http://schemas.microsoft.com/office/powerpoint/2010/main" val="4214462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Software Architecture Patterns</a:t>
            </a:r>
          </a:p>
        </p:txBody>
      </p:sp>
      <p:sp>
        <p:nvSpPr>
          <p:cNvPr id="3" name="Content Placeholder 2"/>
          <p:cNvSpPr>
            <a:spLocks noGrp="1"/>
          </p:cNvSpPr>
          <p:nvPr>
            <p:ph idx="1"/>
          </p:nvPr>
        </p:nvSpPr>
        <p:spPr/>
        <p:txBody>
          <a:bodyPr>
            <a:normAutofit/>
          </a:bodyPr>
          <a:lstStyle/>
          <a:p>
            <a:r>
              <a:rPr lang="en-US" b="1" dirty="0"/>
              <a:t>Versus software design patterns</a:t>
            </a:r>
            <a:r>
              <a:rPr lang="en-US" dirty="0"/>
              <a:t> – higher level </a:t>
            </a:r>
            <a:r>
              <a:rPr lang="en-US" b="1" dirty="0"/>
              <a:t>system wide  in scope </a:t>
            </a:r>
            <a:r>
              <a:rPr lang="en-US" dirty="0"/>
              <a:t>; some overlap</a:t>
            </a:r>
          </a:p>
          <a:p>
            <a:pPr lvl="1"/>
            <a:r>
              <a:rPr lang="en-US" dirty="0"/>
              <a:t>Recall the distinction between architecture and design work</a:t>
            </a:r>
          </a:p>
          <a:p>
            <a:r>
              <a:rPr lang="en-US" dirty="0"/>
              <a:t>Most software systems </a:t>
            </a:r>
            <a:r>
              <a:rPr lang="en-US" b="1" dirty="0"/>
              <a:t>cannot be structured</a:t>
            </a:r>
            <a:br>
              <a:rPr lang="en-US" dirty="0"/>
            </a:br>
            <a:r>
              <a:rPr lang="en-US" dirty="0"/>
              <a:t>according to a </a:t>
            </a:r>
            <a:r>
              <a:rPr lang="en-US" b="1" dirty="0"/>
              <a:t>single architectural pattern</a:t>
            </a:r>
          </a:p>
          <a:p>
            <a:pPr lvl="1"/>
            <a:r>
              <a:rPr lang="en-US" dirty="0"/>
              <a:t>Example: Design a system for flexibility of</a:t>
            </a:r>
            <a:br>
              <a:rPr lang="en-US" dirty="0"/>
            </a:br>
            <a:r>
              <a:rPr lang="en-US" dirty="0"/>
              <a:t>component distribution in a heterogeneous computer network and for adaptability of their user interfaces</a:t>
            </a:r>
          </a:p>
          <a:p>
            <a:r>
              <a:rPr lang="en-US" dirty="0"/>
              <a:t>How do you think about software design? Essentially the same cognitive process for architecture design …</a:t>
            </a:r>
          </a:p>
          <a:p>
            <a:pPr lvl="1"/>
            <a:r>
              <a:rPr lang="en-US" dirty="0"/>
              <a:t>Requirements driven, separation of concerns, top-down, apply patterns</a:t>
            </a:r>
          </a:p>
        </p:txBody>
      </p:sp>
    </p:spTree>
    <p:extLst>
      <p:ext uri="{BB962C8B-B14F-4D97-AF65-F5344CB8AC3E}">
        <p14:creationId xmlns:p14="http://schemas.microsoft.com/office/powerpoint/2010/main" val="345612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ox(in)">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Map-Reduce</a:t>
            </a:r>
            <a:r>
              <a:rPr lang="en-US" baseline="0" dirty="0"/>
              <a:t> Solution - 1</a:t>
            </a:r>
            <a:endParaRPr lang="en-US" dirty="0"/>
          </a:p>
        </p:txBody>
      </p:sp>
      <p:sp>
        <p:nvSpPr>
          <p:cNvPr id="3" name="Content Placeholder 2"/>
          <p:cNvSpPr>
            <a:spLocks noGrp="1"/>
          </p:cNvSpPr>
          <p:nvPr>
            <p:ph idx="1"/>
          </p:nvPr>
        </p:nvSpPr>
        <p:spPr/>
        <p:txBody>
          <a:bodyPr>
            <a:normAutofit fontScale="92500" lnSpcReduction="10000"/>
          </a:bodyPr>
          <a:lstStyle/>
          <a:p>
            <a:pPr>
              <a:lnSpc>
                <a:spcPct val="100000"/>
              </a:lnSpc>
            </a:pPr>
            <a:r>
              <a:rPr lang="en-US" dirty="0"/>
              <a:t>Overview: The map-reduce pattern provides a framework for analyzing a large distributed set of data that will execute in parallel, on a set of processors. This parallelization allows for low latency and high availability. The map performs the extract and transform portions of the analysis and the reduce performs the loading of the results.</a:t>
            </a:r>
          </a:p>
          <a:p>
            <a:pPr>
              <a:lnSpc>
                <a:spcPct val="100000"/>
              </a:lnSpc>
            </a:pPr>
            <a:r>
              <a:rPr lang="en-US" dirty="0"/>
              <a:t>Elements: </a:t>
            </a:r>
          </a:p>
          <a:p>
            <a:pPr lvl="1">
              <a:lnSpc>
                <a:spcPct val="100000"/>
              </a:lnSpc>
            </a:pPr>
            <a:r>
              <a:rPr lang="en-US" dirty="0"/>
              <a:t>Map is a function with multiple instances deployed across multiple processors that performs the extract and transformation portions of the analysis.</a:t>
            </a:r>
          </a:p>
          <a:p>
            <a:pPr lvl="1">
              <a:lnSpc>
                <a:spcPct val="100000"/>
              </a:lnSpc>
            </a:pPr>
            <a:r>
              <a:rPr lang="en-US" dirty="0"/>
              <a:t>Reduce is a function that may be deployed as a single instance or as multiple instances across processors to perform the load portion of extract-transform-load.</a:t>
            </a:r>
          </a:p>
          <a:p>
            <a:pPr lvl="1">
              <a:lnSpc>
                <a:spcPct val="100000"/>
              </a:lnSpc>
            </a:pPr>
            <a:r>
              <a:rPr lang="en-US" dirty="0"/>
              <a:t>The infrastructure is the framework responsible for deploying map and reduce instances, shepherding the data between them, and detecting and recovering from failure.</a:t>
            </a:r>
          </a:p>
        </p:txBody>
      </p:sp>
    </p:spTree>
    <p:extLst>
      <p:ext uri="{BB962C8B-B14F-4D97-AF65-F5344CB8AC3E}">
        <p14:creationId xmlns:p14="http://schemas.microsoft.com/office/powerpoint/2010/main" val="11194260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Map-Reduce</a:t>
            </a:r>
            <a:r>
              <a:rPr lang="en-US" baseline="0" dirty="0"/>
              <a:t> Solution - 2</a:t>
            </a:r>
            <a:endParaRPr lang="en-US" dirty="0"/>
          </a:p>
        </p:txBody>
      </p:sp>
      <p:sp>
        <p:nvSpPr>
          <p:cNvPr id="3" name="Content Placeholder 2"/>
          <p:cNvSpPr>
            <a:spLocks noGrp="1"/>
          </p:cNvSpPr>
          <p:nvPr>
            <p:ph idx="1"/>
          </p:nvPr>
        </p:nvSpPr>
        <p:spPr/>
        <p:txBody>
          <a:bodyPr>
            <a:noAutofit/>
          </a:bodyPr>
          <a:lstStyle/>
          <a:p>
            <a:r>
              <a:rPr lang="en-US" sz="2000" dirty="0"/>
              <a:t>Relations: </a:t>
            </a:r>
          </a:p>
          <a:p>
            <a:pPr lvl="1">
              <a:spcBef>
                <a:spcPts val="0"/>
              </a:spcBef>
            </a:pPr>
            <a:r>
              <a:rPr lang="en-US" sz="2000" dirty="0"/>
              <a:t>Deploy on is the relation between an instance of a map or reduce function and the processor onto which it is installed.</a:t>
            </a:r>
          </a:p>
          <a:p>
            <a:pPr lvl="1">
              <a:spcBef>
                <a:spcPts val="0"/>
              </a:spcBef>
            </a:pPr>
            <a:r>
              <a:rPr lang="en-US" sz="2000" dirty="0"/>
              <a:t>Instantiate, monitor, and control is the relation between the infrastructure and the instances of map and reduce.</a:t>
            </a:r>
          </a:p>
          <a:p>
            <a:pPr>
              <a:spcBef>
                <a:spcPts val="0"/>
              </a:spcBef>
            </a:pPr>
            <a:r>
              <a:rPr lang="en-US" sz="2000" dirty="0"/>
              <a:t>Constraints: </a:t>
            </a:r>
          </a:p>
          <a:p>
            <a:pPr lvl="1">
              <a:spcBef>
                <a:spcPts val="0"/>
              </a:spcBef>
            </a:pPr>
            <a:r>
              <a:rPr lang="en-US" sz="2000" dirty="0"/>
              <a:t>The data to be analyzed must exist as a set of files.</a:t>
            </a:r>
          </a:p>
          <a:p>
            <a:pPr lvl="1">
              <a:spcBef>
                <a:spcPts val="0"/>
              </a:spcBef>
            </a:pPr>
            <a:r>
              <a:rPr lang="en-US" sz="2000" dirty="0"/>
              <a:t>Map functions are stateless and do not communicate with each other.</a:t>
            </a:r>
          </a:p>
          <a:p>
            <a:pPr lvl="1">
              <a:spcBef>
                <a:spcPts val="0"/>
              </a:spcBef>
            </a:pPr>
            <a:r>
              <a:rPr lang="en-US" sz="2000" dirty="0"/>
              <a:t>The only communication between map reduce instances is the data emitted from the map instances as &lt;key, value&gt; pairs.</a:t>
            </a:r>
          </a:p>
          <a:p>
            <a:pPr>
              <a:spcBef>
                <a:spcPts val="0"/>
              </a:spcBef>
            </a:pPr>
            <a:r>
              <a:rPr lang="en-US" sz="2000" dirty="0"/>
              <a:t>Weaknesses: </a:t>
            </a:r>
          </a:p>
          <a:p>
            <a:pPr lvl="1">
              <a:spcBef>
                <a:spcPts val="0"/>
              </a:spcBef>
            </a:pPr>
            <a:r>
              <a:rPr lang="en-US" sz="2000" dirty="0"/>
              <a:t>If you do not have large data sets, the overhead of map-reduce is not justified.</a:t>
            </a:r>
          </a:p>
          <a:p>
            <a:pPr lvl="1">
              <a:spcBef>
                <a:spcPts val="0"/>
              </a:spcBef>
            </a:pPr>
            <a:r>
              <a:rPr lang="en-US" sz="2000" dirty="0"/>
              <a:t>If you cannot divide your data set into similar sized subsets, the advantages of parallelism are lost.</a:t>
            </a:r>
          </a:p>
          <a:p>
            <a:pPr lvl="1">
              <a:spcBef>
                <a:spcPts val="0"/>
              </a:spcBef>
            </a:pPr>
            <a:r>
              <a:rPr lang="en-US" sz="2000" dirty="0"/>
              <a:t>Operations that require multiple reduces are complex to orchestrate.</a:t>
            </a:r>
          </a:p>
        </p:txBody>
      </p:sp>
    </p:spTree>
    <p:extLst>
      <p:ext uri="{BB962C8B-B14F-4D97-AF65-F5344CB8AC3E}">
        <p14:creationId xmlns:p14="http://schemas.microsoft.com/office/powerpoint/2010/main" val="9607917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Multi-Tier Pattern</a:t>
            </a:r>
          </a:p>
        </p:txBody>
      </p:sp>
      <p:sp>
        <p:nvSpPr>
          <p:cNvPr id="3" name="Content Placeholder 2"/>
          <p:cNvSpPr>
            <a:spLocks noGrp="1"/>
          </p:cNvSpPr>
          <p:nvPr>
            <p:ph idx="1"/>
          </p:nvPr>
        </p:nvSpPr>
        <p:spPr/>
        <p:txBody>
          <a:bodyPr>
            <a:normAutofit/>
          </a:bodyPr>
          <a:lstStyle/>
          <a:p>
            <a:r>
              <a:rPr lang="en-US" b="1" dirty="0"/>
              <a:t>Context</a:t>
            </a:r>
            <a:r>
              <a:rPr lang="en-US" dirty="0"/>
              <a:t>: In a distributed deployment, there is often a need to </a:t>
            </a:r>
            <a:r>
              <a:rPr lang="en-US" b="1" dirty="0"/>
              <a:t>distribute</a:t>
            </a:r>
            <a:r>
              <a:rPr lang="en-US" dirty="0"/>
              <a:t> a </a:t>
            </a:r>
            <a:r>
              <a:rPr lang="en-US" b="1" dirty="0"/>
              <a:t>system’s infrastructure</a:t>
            </a:r>
            <a:r>
              <a:rPr lang="en-US" dirty="0"/>
              <a:t> into </a:t>
            </a:r>
            <a:r>
              <a:rPr lang="en-US" b="1" dirty="0"/>
              <a:t>distinct subsets</a:t>
            </a:r>
            <a:r>
              <a:rPr lang="en-US" dirty="0"/>
              <a:t>. </a:t>
            </a:r>
          </a:p>
          <a:p>
            <a:r>
              <a:rPr lang="en-US" b="1" dirty="0"/>
              <a:t>Problem</a:t>
            </a:r>
            <a:r>
              <a:rPr lang="en-US" dirty="0"/>
              <a:t>: How can we </a:t>
            </a:r>
            <a:r>
              <a:rPr lang="en-US" b="1" dirty="0"/>
              <a:t>split</a:t>
            </a:r>
            <a:r>
              <a:rPr lang="en-US" dirty="0"/>
              <a:t> the system into a number of </a:t>
            </a:r>
            <a:r>
              <a:rPr lang="en-US" b="1" dirty="0"/>
              <a:t>computationally independent</a:t>
            </a:r>
            <a:r>
              <a:rPr lang="en-US" dirty="0"/>
              <a:t> </a:t>
            </a:r>
            <a:r>
              <a:rPr lang="en-US" b="1" dirty="0"/>
              <a:t>execution structures</a:t>
            </a:r>
            <a:r>
              <a:rPr lang="en-US" dirty="0"/>
              <a:t>—groups of software and hardware—connected by some communications media? </a:t>
            </a:r>
          </a:p>
          <a:p>
            <a:r>
              <a:rPr lang="en-US" b="1" dirty="0"/>
              <a:t>Solution</a:t>
            </a:r>
            <a:r>
              <a:rPr lang="en-US" dirty="0"/>
              <a:t>: The </a:t>
            </a:r>
            <a:r>
              <a:rPr lang="en-US" b="1" dirty="0"/>
              <a:t>execution structures</a:t>
            </a:r>
            <a:r>
              <a:rPr lang="en-US" dirty="0"/>
              <a:t> of many systems are organized as a </a:t>
            </a:r>
            <a:r>
              <a:rPr lang="en-US" b="1" dirty="0"/>
              <a:t>set of logical groupings of components</a:t>
            </a:r>
            <a:r>
              <a:rPr lang="en-US" dirty="0"/>
              <a:t>. Each grouping is termed a </a:t>
            </a:r>
            <a:r>
              <a:rPr lang="en-US" b="1" dirty="0"/>
              <a:t>tier</a:t>
            </a:r>
            <a:r>
              <a:rPr lang="en-US" dirty="0"/>
              <a:t>. </a:t>
            </a:r>
          </a:p>
        </p:txBody>
      </p:sp>
    </p:spTree>
    <p:extLst>
      <p:ext uri="{BB962C8B-B14F-4D97-AF65-F5344CB8AC3E}">
        <p14:creationId xmlns:p14="http://schemas.microsoft.com/office/powerpoint/2010/main" val="2324131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Multi-Tier Example</a:t>
            </a:r>
            <a:br>
              <a:rPr lang="en-US" dirty="0"/>
            </a:br>
            <a:r>
              <a:rPr lang="en-US" sz="2000" dirty="0"/>
              <a:t>Consumer Web Site Java EE</a:t>
            </a:r>
          </a:p>
        </p:txBody>
      </p:sp>
      <p:pic>
        <p:nvPicPr>
          <p:cNvPr id="3" name="Picture 2"/>
          <p:cNvPicPr>
            <a:picLocks noChangeAspect="1"/>
          </p:cNvPicPr>
          <p:nvPr/>
        </p:nvPicPr>
        <p:blipFill>
          <a:blip r:embed="rId2" cstate="print"/>
          <a:stretch>
            <a:fillRect/>
          </a:stretch>
        </p:blipFill>
        <p:spPr>
          <a:xfrm>
            <a:off x="1156713" y="1737361"/>
            <a:ext cx="6281777" cy="4692412"/>
          </a:xfrm>
          <a:prstGeom prst="rect">
            <a:avLst/>
          </a:prstGeom>
        </p:spPr>
      </p:pic>
    </p:spTree>
    <p:extLst>
      <p:ext uri="{BB962C8B-B14F-4D97-AF65-F5344CB8AC3E}">
        <p14:creationId xmlns:p14="http://schemas.microsoft.com/office/powerpoint/2010/main" val="8208983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Multi-Tier Solution</a:t>
            </a:r>
          </a:p>
        </p:txBody>
      </p:sp>
      <p:sp>
        <p:nvSpPr>
          <p:cNvPr id="3" name="Content Placeholder 2"/>
          <p:cNvSpPr>
            <a:spLocks noGrp="1"/>
          </p:cNvSpPr>
          <p:nvPr>
            <p:ph idx="1"/>
          </p:nvPr>
        </p:nvSpPr>
        <p:spPr/>
        <p:txBody>
          <a:bodyPr>
            <a:normAutofit lnSpcReduction="10000"/>
          </a:bodyPr>
          <a:lstStyle/>
          <a:p>
            <a:pPr>
              <a:lnSpc>
                <a:spcPct val="100000"/>
              </a:lnSpc>
            </a:pPr>
            <a:r>
              <a:rPr lang="en-US" dirty="0"/>
              <a:t>Overview: The execution structures of many systems are organized as a set of logical groupings of components. Each grouping is termed a tier. </a:t>
            </a:r>
          </a:p>
          <a:p>
            <a:pPr>
              <a:lnSpc>
                <a:spcPct val="100000"/>
              </a:lnSpc>
            </a:pPr>
            <a:r>
              <a:rPr lang="en-US" dirty="0"/>
              <a:t>Elements: </a:t>
            </a:r>
          </a:p>
          <a:p>
            <a:pPr lvl="1">
              <a:lnSpc>
                <a:spcPct val="100000"/>
              </a:lnSpc>
            </a:pPr>
            <a:r>
              <a:rPr lang="en-US" dirty="0"/>
              <a:t>Tier, which is a logical grouping of software components.</a:t>
            </a:r>
          </a:p>
          <a:p>
            <a:pPr>
              <a:lnSpc>
                <a:spcPct val="100000"/>
              </a:lnSpc>
            </a:pPr>
            <a:r>
              <a:rPr lang="en-US" dirty="0"/>
              <a:t>Relations: </a:t>
            </a:r>
          </a:p>
          <a:p>
            <a:pPr lvl="1">
              <a:lnSpc>
                <a:spcPct val="100000"/>
              </a:lnSpc>
            </a:pPr>
            <a:r>
              <a:rPr lang="en-US" dirty="0"/>
              <a:t>Is part of, to group components into tiers.</a:t>
            </a:r>
          </a:p>
          <a:p>
            <a:pPr lvl="1">
              <a:lnSpc>
                <a:spcPct val="100000"/>
              </a:lnSpc>
            </a:pPr>
            <a:r>
              <a:rPr lang="en-US" dirty="0"/>
              <a:t>Communicates with, to show how tiers and the components they contain interact with each other.</a:t>
            </a:r>
          </a:p>
          <a:p>
            <a:pPr lvl="1">
              <a:lnSpc>
                <a:spcPct val="100000"/>
              </a:lnSpc>
            </a:pPr>
            <a:r>
              <a:rPr lang="en-US" dirty="0"/>
              <a:t>Allocated to, in the case that tiers map to computing platforms.</a:t>
            </a:r>
          </a:p>
          <a:p>
            <a:pPr>
              <a:lnSpc>
                <a:spcPct val="100000"/>
              </a:lnSpc>
            </a:pPr>
            <a:r>
              <a:rPr lang="en-US" dirty="0"/>
              <a:t>Constraints: A software component belongs to exactly one tier.</a:t>
            </a:r>
          </a:p>
          <a:p>
            <a:pPr>
              <a:lnSpc>
                <a:spcPct val="100000"/>
              </a:lnSpc>
            </a:pPr>
            <a:r>
              <a:rPr lang="en-US" dirty="0"/>
              <a:t>Weaknesses: Substantial up-front cost and complexity.</a:t>
            </a:r>
          </a:p>
        </p:txBody>
      </p:sp>
    </p:spTree>
    <p:extLst>
      <p:ext uri="{BB962C8B-B14F-4D97-AF65-F5344CB8AC3E}">
        <p14:creationId xmlns:p14="http://schemas.microsoft.com/office/powerpoint/2010/main" val="416688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Describing a Pattern Solution</a:t>
            </a:r>
          </a:p>
        </p:txBody>
      </p:sp>
      <p:sp>
        <p:nvSpPr>
          <p:cNvPr id="3" name="Content Placeholder 2"/>
          <p:cNvSpPr>
            <a:spLocks noGrp="1"/>
          </p:cNvSpPr>
          <p:nvPr>
            <p:ph idx="1"/>
          </p:nvPr>
        </p:nvSpPr>
        <p:spPr/>
        <p:txBody>
          <a:bodyPr>
            <a:normAutofit/>
          </a:bodyPr>
          <a:lstStyle/>
          <a:p>
            <a:r>
              <a:rPr lang="en-US" dirty="0"/>
              <a:t>A pattern solution is determined and described by</a:t>
            </a:r>
            <a:r>
              <a:rPr lang="en-US" sz="2000" dirty="0"/>
              <a:t>:</a:t>
            </a:r>
          </a:p>
          <a:p>
            <a:pPr lvl="1"/>
            <a:r>
              <a:rPr lang="en-US" dirty="0"/>
              <a:t>A set of </a:t>
            </a:r>
            <a:r>
              <a:rPr lang="en-US" b="1" dirty="0"/>
              <a:t>element types</a:t>
            </a:r>
            <a:r>
              <a:rPr lang="en-US" dirty="0"/>
              <a:t> (for example, data repositories, processes, and objects)</a:t>
            </a:r>
          </a:p>
          <a:p>
            <a:pPr lvl="1"/>
            <a:r>
              <a:rPr lang="en-US" dirty="0"/>
              <a:t>A set of interaction mechanisms or </a:t>
            </a:r>
            <a:r>
              <a:rPr lang="en-US" b="1" dirty="0"/>
              <a:t>connectors</a:t>
            </a:r>
            <a:r>
              <a:rPr lang="en-US" dirty="0"/>
              <a:t> (for example, method calls, events, or message bus)</a:t>
            </a:r>
          </a:p>
          <a:p>
            <a:pPr lvl="1"/>
            <a:r>
              <a:rPr lang="en-US" dirty="0"/>
              <a:t>A </a:t>
            </a:r>
            <a:r>
              <a:rPr lang="en-US" b="1" dirty="0"/>
              <a:t>topological</a:t>
            </a:r>
            <a:r>
              <a:rPr lang="en-US" dirty="0"/>
              <a:t> </a:t>
            </a:r>
            <a:r>
              <a:rPr lang="en-US" b="1" dirty="0"/>
              <a:t>layout</a:t>
            </a:r>
            <a:r>
              <a:rPr lang="en-US" dirty="0"/>
              <a:t> of the components</a:t>
            </a:r>
          </a:p>
          <a:p>
            <a:pPr lvl="1"/>
            <a:r>
              <a:rPr lang="en-US" dirty="0"/>
              <a:t>A set of </a:t>
            </a:r>
            <a:r>
              <a:rPr lang="en-US" b="1" dirty="0"/>
              <a:t>semantic</a:t>
            </a:r>
            <a:r>
              <a:rPr lang="en-US" dirty="0"/>
              <a:t> </a:t>
            </a:r>
            <a:r>
              <a:rPr lang="en-US" b="1" dirty="0"/>
              <a:t>constraints</a:t>
            </a:r>
            <a:r>
              <a:rPr lang="en-US" dirty="0"/>
              <a:t> covering </a:t>
            </a:r>
            <a:r>
              <a:rPr lang="en-US" b="1" dirty="0"/>
              <a:t>topology</a:t>
            </a:r>
            <a:r>
              <a:rPr lang="en-US" dirty="0"/>
              <a:t>, element </a:t>
            </a:r>
            <a:r>
              <a:rPr lang="en-US" b="1" dirty="0"/>
              <a:t>behavior</a:t>
            </a:r>
            <a:r>
              <a:rPr lang="en-US" dirty="0"/>
              <a:t>, and </a:t>
            </a:r>
            <a:r>
              <a:rPr lang="en-US" b="1" dirty="0"/>
              <a:t>interaction mechanisms</a:t>
            </a:r>
          </a:p>
          <a:p>
            <a:pPr lvl="1"/>
            <a:r>
              <a:rPr lang="en-US" dirty="0"/>
              <a:t>I.e., </a:t>
            </a:r>
            <a:r>
              <a:rPr lang="en-US" b="1" dirty="0"/>
              <a:t>views</a:t>
            </a:r>
          </a:p>
          <a:p>
            <a:r>
              <a:rPr lang="en-US" dirty="0"/>
              <a:t>Organize patterns by </a:t>
            </a:r>
            <a:r>
              <a:rPr lang="en-US" b="1" dirty="0"/>
              <a:t>predominant structure </a:t>
            </a:r>
            <a:r>
              <a:rPr lang="en-US" dirty="0"/>
              <a:t>– module, connector, allocation</a:t>
            </a:r>
          </a:p>
          <a:p>
            <a:endParaRPr lang="en-US" dirty="0"/>
          </a:p>
        </p:txBody>
      </p:sp>
    </p:spTree>
    <p:extLst>
      <p:ext uri="{BB962C8B-B14F-4D97-AF65-F5344CB8AC3E}">
        <p14:creationId xmlns:p14="http://schemas.microsoft.com/office/powerpoint/2010/main" val="201496337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Lecture 1 Requirements and Architecture Life Cycle.pptx" id="{64B6B06E-DE09-4C01-8852-A2161AE26D2A}" vid="{26D9DB68-5C85-412F-844F-3FF00FBBE5D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32626</TotalTime>
  <Words>5381</Words>
  <Application>Microsoft Office PowerPoint</Application>
  <PresentationFormat>On-screen Show (4:3)</PresentationFormat>
  <Paragraphs>391</Paragraphs>
  <Slides>84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90" baseType="lpstr">
      <vt:lpstr>Arial</vt:lpstr>
      <vt:lpstr>Calibri</vt:lpstr>
      <vt:lpstr>Calibri Light</vt:lpstr>
      <vt:lpstr>Times New Roman</vt:lpstr>
      <vt:lpstr>Retrospect</vt:lpstr>
      <vt:lpstr>Visio</vt:lpstr>
      <vt:lpstr>Chapter 13: Architecture Patterns</vt:lpstr>
      <vt:lpstr>Topics</vt:lpstr>
      <vt:lpstr>Architectural Styles (Patterns)</vt:lpstr>
      <vt:lpstr>PowerPoint Presentation</vt:lpstr>
      <vt:lpstr>Patterns – a Review</vt:lpstr>
      <vt:lpstr>An Architectural Pattern…</vt:lpstr>
      <vt:lpstr>What is a Software Architectural Pattern?</vt:lpstr>
      <vt:lpstr>Software Architecture Patterns</vt:lpstr>
      <vt:lpstr>Describing a Pattern Solution</vt:lpstr>
      <vt:lpstr>A Pattern Catalog</vt:lpstr>
      <vt:lpstr>Module Patterns</vt:lpstr>
      <vt:lpstr>Layer Pattern</vt:lpstr>
      <vt:lpstr>Layer Pattern Example</vt:lpstr>
      <vt:lpstr>UML Package Notation for Layer Diagrams</vt:lpstr>
      <vt:lpstr>Business IT Example</vt:lpstr>
      <vt:lpstr>Layer Pattern Solution</vt:lpstr>
      <vt:lpstr>PowerPoint Presentation</vt:lpstr>
      <vt:lpstr>AUTOSAR Layered Architecture</vt:lpstr>
      <vt:lpstr>Other Module Patterns</vt:lpstr>
      <vt:lpstr>Component and Connector Patterns</vt:lpstr>
      <vt:lpstr>Broker Pattern</vt:lpstr>
      <vt:lpstr>Broker Example</vt:lpstr>
      <vt:lpstr>Broker Example</vt:lpstr>
      <vt:lpstr>Broker Solution – 1</vt:lpstr>
      <vt:lpstr>Broker Solution - 2</vt:lpstr>
      <vt:lpstr>Broker Patterns in the wild</vt:lpstr>
      <vt:lpstr>Model-View-Controller Pattern</vt:lpstr>
      <vt:lpstr>MVC Example</vt:lpstr>
      <vt:lpstr>MVC Solution - 1</vt:lpstr>
      <vt:lpstr>MVC Solution - 2</vt:lpstr>
      <vt:lpstr>Pipe and Filter Pattern</vt:lpstr>
      <vt:lpstr>Pipe and Filter Example</vt:lpstr>
      <vt:lpstr>Pipe and Filter Solution</vt:lpstr>
      <vt:lpstr>Pipeline Architecture Examples</vt:lpstr>
      <vt:lpstr>PowerPoint Presentation</vt:lpstr>
      <vt:lpstr>Pipe and Filter Example</vt:lpstr>
      <vt:lpstr>Client-Server Pattern</vt:lpstr>
      <vt:lpstr>Client-Server Example ATM Banking System</vt:lpstr>
      <vt:lpstr>Client-Server Solution - 1</vt:lpstr>
      <vt:lpstr>Client-Server Solution- 2</vt:lpstr>
      <vt:lpstr>Client Server from Automotive Software Architecture</vt:lpstr>
      <vt:lpstr>Peer-to-Peer Pattern</vt:lpstr>
      <vt:lpstr>Peer-to-Peer Example Gnutella Network</vt:lpstr>
      <vt:lpstr>PowerPoint Presentation</vt:lpstr>
      <vt:lpstr>Peer-to-Peer Solution - 1</vt:lpstr>
      <vt:lpstr>Peer-to-Peer Solution - 2</vt:lpstr>
      <vt:lpstr>Service Oriented Architecture Pattern</vt:lpstr>
      <vt:lpstr>PowerPoint Presentation</vt:lpstr>
      <vt:lpstr>Service Oriented Architecture Example “Adventure Builder”</vt:lpstr>
      <vt:lpstr>Service Oriented Architecture Solution - 1</vt:lpstr>
      <vt:lpstr>Service Oriented Architecture Solution - 2</vt:lpstr>
      <vt:lpstr>Service Oriented Architecture Solution - 3</vt:lpstr>
      <vt:lpstr>Microservices Architecture Pattern</vt:lpstr>
      <vt:lpstr>Microservices Architecture Pattern Example</vt:lpstr>
      <vt:lpstr>Microservices Architecture Pattern Solution</vt:lpstr>
      <vt:lpstr>PowerPoint Presentation</vt:lpstr>
      <vt:lpstr>PowerPoint Presentation</vt:lpstr>
      <vt:lpstr>Event Driven Architecture</vt:lpstr>
      <vt:lpstr>Event Driven Architecture Example</vt:lpstr>
      <vt:lpstr>Event Driven Architecture Pattern Solution</vt:lpstr>
      <vt:lpstr>Publish-Subscribe Pattern</vt:lpstr>
      <vt:lpstr>Publish-Subscribe Example</vt:lpstr>
      <vt:lpstr>Publish-Subscribe Example</vt:lpstr>
      <vt:lpstr>Publish-Subscribe Solution – 1</vt:lpstr>
      <vt:lpstr>Publish-Subscribe Solution - 2</vt:lpstr>
      <vt:lpstr>Shared-Data Pattern</vt:lpstr>
      <vt:lpstr>Shared Data Example</vt:lpstr>
      <vt:lpstr>Shared Data Example Enterprise Access Management System</vt:lpstr>
      <vt:lpstr>Data Warehouse Example</vt:lpstr>
      <vt:lpstr>Shared Data Solution - 1</vt:lpstr>
      <vt:lpstr>Shared Data Solution - 2</vt:lpstr>
      <vt:lpstr>Blackboard Pattern</vt:lpstr>
      <vt:lpstr>Blackboard Example</vt:lpstr>
      <vt:lpstr>Blackboard Solution - 1</vt:lpstr>
      <vt:lpstr>Blackboard Solution – 2</vt:lpstr>
      <vt:lpstr>Allocation Patterns</vt:lpstr>
      <vt:lpstr>Map-Reduce Pattern</vt:lpstr>
      <vt:lpstr>Map-Reduce Example</vt:lpstr>
      <vt:lpstr>Another Map-Reduce View</vt:lpstr>
      <vt:lpstr>Map-Reduce Solution - 1</vt:lpstr>
      <vt:lpstr>Map-Reduce Solution - 2</vt:lpstr>
      <vt:lpstr>Multi-Tier Pattern</vt:lpstr>
      <vt:lpstr>Multi-Tier Example Consumer Web Site Java EE</vt:lpstr>
      <vt:lpstr>Multi-Tier Solution</vt:lpstr>
    </vt:vector>
  </TitlesOfParts>
  <Company>University of Alabama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and Architecture</dc:title>
  <dc:creator>hawker</dc:creator>
  <cp:lastModifiedBy>William Stumbo</cp:lastModifiedBy>
  <cp:revision>310</cp:revision>
  <cp:lastPrinted>2018-07-29T00:54:52Z</cp:lastPrinted>
  <dcterms:created xsi:type="dcterms:W3CDTF">2008-08-31T22:21:19Z</dcterms:created>
  <dcterms:modified xsi:type="dcterms:W3CDTF">2024-10-25T02:12:41Z</dcterms:modified>
</cp:coreProperties>
</file>